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2" r:id="rId7"/>
    <p:sldId id="301" r:id="rId8"/>
    <p:sldId id="296" r:id="rId9"/>
    <p:sldId id="263" r:id="rId10"/>
    <p:sldId id="264" r:id="rId11"/>
    <p:sldId id="265" r:id="rId12"/>
    <p:sldId id="266" r:id="rId13"/>
    <p:sldId id="297" r:id="rId14"/>
    <p:sldId id="267" r:id="rId15"/>
    <p:sldId id="268" r:id="rId16"/>
    <p:sldId id="269" r:id="rId17"/>
    <p:sldId id="271" r:id="rId18"/>
    <p:sldId id="299" r:id="rId19"/>
    <p:sldId id="272" r:id="rId20"/>
    <p:sldId id="273" r:id="rId21"/>
    <p:sldId id="274" r:id="rId22"/>
    <p:sldId id="275" r:id="rId23"/>
    <p:sldId id="276" r:id="rId24"/>
    <p:sldId id="300" r:id="rId25"/>
    <p:sldId id="277" r:id="rId26"/>
    <p:sldId id="278" r:id="rId27"/>
    <p:sldId id="29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8" r:id="rId37"/>
    <p:sldId id="289" r:id="rId38"/>
    <p:sldId id="287" r:id="rId39"/>
    <p:sldId id="290" r:id="rId40"/>
    <p:sldId id="291" r:id="rId41"/>
    <p:sldId id="292" r:id="rId42"/>
    <p:sldId id="293" r:id="rId43"/>
    <p:sldId id="294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799" autoAdjust="0"/>
  </p:normalViewPr>
  <p:slideViewPr>
    <p:cSldViewPr snapToGrid="0">
      <p:cViewPr varScale="1">
        <p:scale>
          <a:sx n="80" d="100"/>
          <a:sy n="80" d="100"/>
        </p:scale>
        <p:origin x="144" y="60"/>
      </p:cViewPr>
      <p:guideLst/>
    </p:cSldViewPr>
  </p:slideViewPr>
  <p:outlineViewPr>
    <p:cViewPr>
      <p:scale>
        <a:sx n="33" d="100"/>
        <a:sy n="33" d="100"/>
      </p:scale>
      <p:origin x="0" y="-33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253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B5F94-1541-49B3-8488-B8FD4A6CE49B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04CDF-67ED-4D5A-9BA4-B60DEB5BC8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76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04CDF-67ED-4D5A-9BA4-B60DEB5BC80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691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04CDF-67ED-4D5A-9BA4-B60DEB5BC80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900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04CDF-67ED-4D5A-9BA4-B60DEB5BC80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1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9A690-12F5-427A-844D-2584A699042E}" type="datetime1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4267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AE315-E5A6-46D4-9978-9D23B62C4760}" type="datetime1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09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5D954-7A83-4608-A22C-3DB3273E470D}" type="datetime1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877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741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23803"/>
            <a:ext cx="10515600" cy="425316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75DB6-9097-4A87-9CE3-DE587767D2A8}" type="datetime1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232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2127"/>
            <a:ext cx="10515600" cy="435422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C468-863E-4176-B2E0-AFA505F21EF5}" type="datetime1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367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E069D-CA31-47EF-A30C-C77CFED188D3}" type="datetime1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086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2034D-AA19-468B-B205-E22B75940A89}" type="datetime1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492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D9621-E357-45CE-A37F-2096AC18AD68}" type="datetime1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22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12F6C-FB39-45DD-B94B-DD762802595B}" type="datetime1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418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3B5F8-8C67-4464-85E8-52C7017542E9}" type="datetime1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2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752BD-C21D-4D62-8655-13D4E22EE19A}" type="datetime1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32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301E-F949-4650-BC39-17DD78B91E64}" type="datetime1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833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07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76301"/>
            <a:ext cx="10515600" cy="4300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A122D-CB89-4C79-9E1B-196092DE8A41}" type="datetime1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35473-3574-4029-8A86-D09B72D7C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417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26768"/>
            <a:ext cx="9144000" cy="2387600"/>
          </a:xfrm>
        </p:spPr>
        <p:txBody>
          <a:bodyPr>
            <a:normAutofit fontScale="90000"/>
          </a:bodyPr>
          <a:lstStyle/>
          <a:p>
            <a:pPr marR="0" rtl="0"/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Instrumentation Rapid Prototyping using </a:t>
            </a:r>
            <a:r>
              <a:rPr lang="en-US" altLang="zh-CN" b="1" i="0" u="none" strike="noStrike" kern="100" baseline="0" dirty="0" err="1" smtClean="0">
                <a:latin typeface="Calibri Light" panose="020F0302020204030204" pitchFamily="34" charset="0"/>
              </a:rPr>
              <a:t>LabVIEW</a:t>
            </a:r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 </a:t>
            </a:r>
            <a:b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</a:br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and </a:t>
            </a:r>
            <a:b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</a:br>
            <a:r>
              <a:rPr lang="en-US" altLang="zh-CN" b="1" i="0" u="none" strike="noStrike" kern="100" baseline="0" dirty="0" err="1" smtClean="0">
                <a:latin typeface="Calibri Light" panose="020F0302020204030204" pitchFamily="34" charset="0"/>
              </a:rPr>
              <a:t>Arduino</a:t>
            </a:r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 High-Precision Measurement Shield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232229" y="5021943"/>
            <a:ext cx="11771085" cy="1836057"/>
          </a:xfrm>
        </p:spPr>
        <p:txBody>
          <a:bodyPr>
            <a:normAutofit/>
          </a:bodyPr>
          <a:lstStyle/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Carmine </a:t>
            </a:r>
            <a:r>
              <a:rPr lang="en-US" altLang="zh-CN" b="0" i="0" u="none" strike="noStrike" baseline="0" dirty="0" err="1" smtClean="0">
                <a:latin typeface="Calibri Light" panose="020F0302020204030204" pitchFamily="34" charset="0"/>
              </a:rPr>
              <a:t>Paolino</a:t>
            </a:r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 </a:t>
            </a:r>
            <a:r>
              <a:rPr lang="en-US" altLang="zh-CN" dirty="0">
                <a:latin typeface="Calibri Light" panose="020F0302020204030204" pitchFamily="34" charset="0"/>
              </a:rPr>
              <a:t>(</a:t>
            </a:r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1156420)</a:t>
            </a:r>
          </a:p>
          <a:p>
            <a:pPr marR="0" lvl="0" rtl="0"/>
            <a:r>
              <a:rPr lang="en-US" altLang="zh-CN" dirty="0" smtClean="0">
                <a:latin typeface="Calibri Light" panose="020F0302020204030204" pitchFamily="34" charset="0"/>
              </a:rPr>
              <a:t>Tutor: Prof. Chen </a:t>
            </a:r>
            <a:r>
              <a:rPr lang="en-US" altLang="zh-CN" dirty="0" err="1" smtClean="0">
                <a:latin typeface="Calibri Light" panose="020F0302020204030204" pitchFamily="34" charset="0"/>
              </a:rPr>
              <a:t>Kangli</a:t>
            </a:r>
            <a:endParaRPr lang="en-US" altLang="zh-CN" dirty="0" smtClean="0">
              <a:latin typeface="Calibri Light" panose="020F0302020204030204" pitchFamily="34" charset="0"/>
            </a:endParaRPr>
          </a:p>
          <a:p>
            <a:pPr marR="0" lvl="0" rtl="0"/>
            <a:endParaRPr lang="en-US" altLang="zh-CN" b="0" i="0" u="none" strike="noStrike" baseline="0" dirty="0" smtClean="0">
              <a:latin typeface="Calibri Light" panose="020F0302020204030204" pitchFamily="34" charset="0"/>
            </a:endParaRPr>
          </a:p>
          <a:p>
            <a:pPr marR="0" lvl="0" rtl="0"/>
            <a:r>
              <a:rPr lang="en-US" altLang="zh-CN" dirty="0">
                <a:latin typeface="Calibri Light" panose="020F0302020204030204" pitchFamily="34" charset="0"/>
              </a:rPr>
              <a:t>	</a:t>
            </a:r>
            <a:r>
              <a:rPr lang="en-US" altLang="zh-CN" dirty="0" smtClean="0">
                <a:latin typeface="Calibri Light" panose="020F0302020204030204" pitchFamily="34" charset="0"/>
              </a:rPr>
              <a:t>							</a:t>
            </a:r>
            <a:r>
              <a:rPr lang="en-US" altLang="zh-CN" dirty="0" err="1" smtClean="0">
                <a:latin typeface="Calibri Light" panose="020F0302020204030204" pitchFamily="34" charset="0"/>
              </a:rPr>
              <a:t>Tongji</a:t>
            </a:r>
            <a:r>
              <a:rPr lang="en-US" altLang="zh-CN" dirty="0" smtClean="0">
                <a:latin typeface="Calibri Light" panose="020F0302020204030204" pitchFamily="34" charset="0"/>
              </a:rPr>
              <a:t> University - </a:t>
            </a:r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15 June 2017</a:t>
            </a:r>
            <a:endParaRPr lang="zh-CN" altLang="en-US" b="0" i="0" u="none" strike="noStrike" baseline="0" dirty="0" smtClean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31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Main.vi</a:t>
            </a:r>
            <a:r>
              <a:rPr lang="en-US" altLang="zh-CN" b="1" i="0" u="none" strike="noStrike" kern="100" dirty="0" smtClean="0">
                <a:latin typeface="Calibri Light" panose="020F0302020204030204" pitchFamily="34" charset="0"/>
              </a:rPr>
              <a:t> </a:t>
            </a:r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&gt; Implementation Details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altLang="zh-CN" b="0" i="0" u="none" strike="noStrike" baseline="0" dirty="0" err="1" smtClean="0">
                <a:latin typeface="Calibri Light" panose="020F0302020204030204" pitchFamily="34" charset="0"/>
              </a:rPr>
              <a:t>Notifier</a:t>
            </a:r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 data structure</a:t>
            </a:r>
          </a:p>
          <a:p>
            <a:pPr lvl="1"/>
            <a:r>
              <a:rPr lang="en-US" altLang="zh-CN" kern="100" dirty="0" err="1" smtClean="0">
                <a:latin typeface="Calibri Light" panose="020F0302020204030204" pitchFamily="34" charset="0"/>
                <a:ea typeface="黑体" panose="02010609060101010101" pitchFamily="49" charset="-122"/>
              </a:rPr>
              <a:t>Lossy</a:t>
            </a:r>
            <a:endParaRPr lang="en-US" altLang="zh-CN" kern="10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  <a:p>
            <a:pPr lvl="1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Non-blocking</a:t>
            </a:r>
          </a:p>
          <a:p>
            <a:pPr lvl="1"/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Broadcast</a:t>
            </a:r>
            <a:endParaRPr lang="en-US" altLang="zh-CN" b="0" i="0" u="none" strike="noStrike" kern="100" baseline="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Visual</a:t>
            </a:r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 indicators managed</a:t>
            </a:r>
            <a:r>
              <a:rPr lang="en-US" altLang="zh-CN" b="0" i="0" u="none" strike="noStrike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 by</a:t>
            </a:r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 global variables</a:t>
            </a:r>
          </a:p>
          <a:p>
            <a:pPr lvl="1"/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Accessible anywhere</a:t>
            </a:r>
          </a:p>
          <a:p>
            <a:pPr lvl="1"/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Definition in front panel only</a:t>
            </a:r>
            <a:endParaRPr lang="en-US" altLang="zh-CN" b="0" i="0" u="none" strike="noStrike" kern="100" baseline="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77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Settings Dialogue.vi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32983"/>
            <a:ext cx="4533891" cy="4351338"/>
          </a:xfrm>
        </p:spPr>
        <p:txBody>
          <a:bodyPr/>
          <a:lstStyle/>
          <a:p>
            <a:pPr marR="0" lvl="0" rtl="0"/>
            <a:r>
              <a:rPr lang="it-IT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Configured before acquiring</a:t>
            </a:r>
          </a:p>
          <a:p>
            <a:pPr marR="0" lvl="0" rtl="0"/>
            <a:r>
              <a:rPr lang="it-IT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Common parameters</a:t>
            </a:r>
          </a:p>
          <a:p>
            <a:pPr lvl="1"/>
            <a:r>
              <a:rPr lang="it-IT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Range</a:t>
            </a:r>
          </a:p>
          <a:p>
            <a:pPr lvl="1"/>
            <a:r>
              <a:rPr lang="it-IT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Coupling</a:t>
            </a:r>
          </a:p>
          <a:p>
            <a:pPr lvl="1"/>
            <a:r>
              <a:rPr lang="it-IT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Sampling Time</a:t>
            </a:r>
          </a:p>
          <a:p>
            <a:pPr lvl="1"/>
            <a:r>
              <a:rPr lang="it-IT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...</a:t>
            </a:r>
          </a:p>
          <a:p>
            <a:pPr marR="0" lvl="0" rtl="0"/>
            <a:r>
              <a:rPr lang="it-IT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Device-dependent options</a:t>
            </a:r>
          </a:p>
          <a:p>
            <a:pPr lvl="1"/>
            <a:r>
              <a:rPr lang="it-IT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Avoid configuration errors</a:t>
            </a:r>
          </a:p>
          <a:p>
            <a:pPr lvl="1"/>
            <a:r>
              <a:rPr lang="it-IT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More work for the programmer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91" y="1346304"/>
            <a:ext cx="6505707" cy="50628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5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Settings</a:t>
            </a:r>
            <a:r>
              <a:rPr lang="en-US" altLang="zh-CN" b="1" i="0" u="none" strike="noStrike" kern="100" dirty="0" smtClean="0">
                <a:latin typeface="Calibri Light" panose="020F0302020204030204" pitchFamily="34" charset="0"/>
              </a:rPr>
              <a:t> Dialogue.vi &gt; DAQ Value Change Event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8829" y="1842763"/>
            <a:ext cx="4398818" cy="4351338"/>
          </a:xfrm>
        </p:spPr>
        <p:txBody>
          <a:bodyPr/>
          <a:lstStyle/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Changing DAQ Type triggers options update</a:t>
            </a:r>
          </a:p>
          <a:p>
            <a:pPr marR="0" lvl="0" rtl="0"/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Each device has its own</a:t>
            </a:r>
          </a:p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Need to specify</a:t>
            </a:r>
            <a:r>
              <a:rPr lang="en-US" altLang="zh-CN" b="0" i="0" u="none" strike="noStrike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 them when adding a new one</a:t>
            </a:r>
            <a:endParaRPr lang="en-US" altLang="zh-CN" b="0" i="0" u="none" strike="noStrike" kern="100" baseline="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  <a:p>
            <a:pPr marR="0" lvl="0" rtl="0"/>
            <a:endParaRPr lang="en-US" altLang="zh-CN" b="0" i="0" u="none" strike="noStrike" kern="100" baseline="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47" y="1346304"/>
            <a:ext cx="6535063" cy="50734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37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Settings</a:t>
            </a:r>
            <a:r>
              <a:rPr lang="en-US" altLang="zh-CN" b="1" i="0" u="none" strike="noStrike" kern="100" dirty="0" smtClean="0">
                <a:latin typeface="Calibri Light" panose="020F0302020204030204" pitchFamily="34" charset="0"/>
              </a:rPr>
              <a:t> Dialogue.vi &gt; DAQ Value Change (2)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46304"/>
            <a:ext cx="10058400" cy="49131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70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kern="100" dirty="0">
                <a:latin typeface="Calibri Light" panose="020F0302020204030204" pitchFamily="34" charset="0"/>
              </a:rPr>
              <a:t>Settings Dialogue.vi &gt; </a:t>
            </a:r>
            <a:r>
              <a:rPr lang="en-US" altLang="zh-CN" b="1" kern="100" dirty="0" smtClean="0">
                <a:latin typeface="Calibri Light" panose="020F0302020204030204" pitchFamily="34" charset="0"/>
              </a:rPr>
              <a:t>OK Button </a:t>
            </a:r>
            <a:r>
              <a:rPr lang="en-US" altLang="zh-CN" b="1" kern="100" dirty="0">
                <a:latin typeface="Calibri Light" panose="020F0302020204030204" pitchFamily="34" charset="0"/>
              </a:rPr>
              <a:t>Value Change</a:t>
            </a:r>
            <a:endParaRPr lang="en-US" altLang="zh-CN" b="0" i="0" u="none" strike="noStrike" kern="100" baseline="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17" y="1338841"/>
            <a:ext cx="8975766" cy="501750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21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Acquisition Message Loop.vi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88838"/>
            <a:ext cx="10515600" cy="4253160"/>
          </a:xfrm>
        </p:spPr>
        <p:txBody>
          <a:bodyPr/>
          <a:lstStyle/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Every state calls a sub-VI</a:t>
            </a:r>
          </a:p>
          <a:p>
            <a:pPr marR="0" lvl="0" rtl="0"/>
            <a:r>
              <a:rPr lang="en-US" altLang="zh-CN" dirty="0" smtClean="0">
                <a:latin typeface="Calibri Light" panose="020F0302020204030204" pitchFamily="34" charset="0"/>
              </a:rPr>
              <a:t>Every sub-VI has a case structure</a:t>
            </a:r>
            <a:endParaRPr lang="en-US" altLang="zh-CN" dirty="0">
              <a:latin typeface="Calibri Light" panose="020F0302020204030204" pitchFamily="34" charset="0"/>
            </a:endParaRPr>
          </a:p>
          <a:p>
            <a:pPr lvl="1"/>
            <a:r>
              <a:rPr lang="en-US" altLang="zh-CN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switch (DAQ Type){…}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5" t="31189" r="27710" b="7116"/>
          <a:stretch/>
        </p:blipFill>
        <p:spPr>
          <a:xfrm>
            <a:off x="8439665" y="1027906"/>
            <a:ext cx="3484605" cy="2703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3" t="30432" r="27615" b="6807"/>
          <a:stretch/>
        </p:blipFill>
        <p:spPr>
          <a:xfrm>
            <a:off x="8476735" y="3899095"/>
            <a:ext cx="3478802" cy="273648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" t="25049" r="1784" b="3780"/>
          <a:stretch/>
        </p:blipFill>
        <p:spPr>
          <a:xfrm>
            <a:off x="236463" y="3108959"/>
            <a:ext cx="7845857" cy="35154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93048" y="3108959"/>
            <a:ext cx="1789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 = START</a:t>
            </a:r>
            <a:endParaRPr lang="zh-CN" alt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76735" y="3405358"/>
            <a:ext cx="2036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 = ACQUIRE</a:t>
            </a:r>
            <a:endParaRPr lang="zh-CN" alt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32828" y="6247438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 = STOP</a:t>
            </a:r>
            <a:endParaRPr lang="zh-CN" alt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52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DAQ</a:t>
            </a:r>
            <a:r>
              <a:rPr lang="en-US" altLang="zh-CN" b="1" i="0" u="none" strike="noStrike" kern="100" dirty="0" smtClean="0">
                <a:latin typeface="Calibri Light" panose="020F0302020204030204" pitchFamily="34" charset="0"/>
              </a:rPr>
              <a:t> Type 1 </a:t>
            </a:r>
            <a:r>
              <a:rPr lang="en-US" altLang="zh-CN" b="1" kern="100" dirty="0">
                <a:latin typeface="Calibri Light" panose="020F0302020204030204" pitchFamily="34" charset="0"/>
              </a:rPr>
              <a:t>&gt;</a:t>
            </a:r>
            <a:r>
              <a:rPr lang="en-US" altLang="zh-CN" b="1" i="0" u="none" strike="noStrike" kern="100" dirty="0" smtClean="0">
                <a:latin typeface="Calibri Light" panose="020F0302020204030204" pitchFamily="34" charset="0"/>
              </a:rPr>
              <a:t> </a:t>
            </a:r>
            <a:r>
              <a:rPr lang="en-US" altLang="zh-CN" b="1" i="0" u="none" strike="noStrike" kern="100" baseline="0" dirty="0" err="1" smtClean="0">
                <a:latin typeface="Calibri Light" panose="020F0302020204030204" pitchFamily="34" charset="0"/>
              </a:rPr>
              <a:t>Keithley</a:t>
            </a:r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 DMM7510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Device specifications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SCPI interface</a:t>
            </a:r>
          </a:p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</a:rPr>
              <a:t>Configuration commands</a:t>
            </a:r>
          </a:p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</a:rPr>
              <a:t>Retrieval commands</a:t>
            </a:r>
          </a:p>
          <a:p>
            <a:pPr marR="0" lvl="0" rtl="0"/>
            <a:r>
              <a:rPr lang="en-US" altLang="zh-CN" kern="100" dirty="0" smtClean="0">
                <a:latin typeface="Calibri Light" panose="020F0302020204030204" pitchFamily="34" charset="0"/>
              </a:rPr>
              <a:t>Wrapping </a:t>
            </a:r>
            <a:r>
              <a:rPr lang="en-US" altLang="zh-CN" kern="100" dirty="0" err="1" smtClean="0">
                <a:latin typeface="Calibri Light" panose="020F0302020204030204" pitchFamily="34" charset="0"/>
              </a:rPr>
              <a:t>pseudocode</a:t>
            </a:r>
            <a:endParaRPr lang="en-US" altLang="zh-CN" kern="100" dirty="0" smtClean="0">
              <a:latin typeface="Calibri Light" panose="020F0302020204030204" pitchFamily="34" charset="0"/>
            </a:endParaRPr>
          </a:p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</a:rPr>
              <a:t>Extending the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8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DMM7510 &gt; Device specifications</a:t>
            </a:r>
            <a:endParaRPr lang="zh-CN" altLang="en-US" b="0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altLang="zh-CN" dirty="0" smtClean="0">
                <a:latin typeface="Calibri Light" panose="020F0302020204030204" pitchFamily="34" charset="0"/>
              </a:rPr>
              <a:t>7 ½ digits DMM</a:t>
            </a:r>
          </a:p>
          <a:p>
            <a:pPr marR="0" lvl="0" rtl="0"/>
            <a:r>
              <a:rPr lang="en-US" altLang="zh-CN" dirty="0" err="1" smtClean="0">
                <a:latin typeface="Calibri Light" panose="020F0302020204030204" pitchFamily="34" charset="0"/>
              </a:rPr>
              <a:t>nV</a:t>
            </a:r>
            <a:r>
              <a:rPr lang="en-US" altLang="zh-CN" dirty="0">
                <a:latin typeface="Calibri Light" panose="020F0302020204030204" pitchFamily="34" charset="0"/>
              </a:rPr>
              <a:t> </a:t>
            </a:r>
            <a:r>
              <a:rPr lang="en-US" altLang="zh-CN" dirty="0" smtClean="0">
                <a:latin typeface="Calibri Light" panose="020F0302020204030204" pitchFamily="34" charset="0"/>
              </a:rPr>
              <a:t>and </a:t>
            </a:r>
            <a:r>
              <a:rPr lang="en-US" altLang="zh-CN" dirty="0" err="1" smtClean="0">
                <a:latin typeface="Calibri Light" panose="020F0302020204030204" pitchFamily="34" charset="0"/>
              </a:rPr>
              <a:t>pA</a:t>
            </a:r>
            <a:r>
              <a:rPr lang="en-US" altLang="zh-CN" dirty="0">
                <a:latin typeface="Calibri Light" panose="020F0302020204030204" pitchFamily="34" charset="0"/>
              </a:rPr>
              <a:t> </a:t>
            </a:r>
            <a:r>
              <a:rPr lang="en-US" altLang="zh-CN" dirty="0" smtClean="0">
                <a:latin typeface="Calibri Light" panose="020F0302020204030204" pitchFamily="34" charset="0"/>
              </a:rPr>
              <a:t>sensitivity</a:t>
            </a:r>
          </a:p>
          <a:p>
            <a:pPr marR="0" lvl="0" rtl="0"/>
            <a:r>
              <a:rPr lang="en-US" altLang="zh-CN" dirty="0" smtClean="0">
                <a:latin typeface="Calibri Light" panose="020F0302020204030204" pitchFamily="34" charset="0"/>
              </a:rPr>
              <a:t>1,000,000 readings/s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Touch screen display</a:t>
            </a:r>
            <a:endParaRPr lang="zh-CN" altLang="en-US" b="0" i="0" u="none" strike="noStrike" baseline="0" dirty="0" smtClean="0">
              <a:latin typeface="Calibri Light" panose="020F0302020204030204" pitchFamily="34" charset="0"/>
            </a:endParaRP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USB connectivity</a:t>
            </a:r>
          </a:p>
          <a:p>
            <a:pPr marR="0" lvl="0" rtl="0"/>
            <a:r>
              <a:rPr lang="en-US" altLang="zh-CN" dirty="0" smtClean="0">
                <a:latin typeface="Calibri Light" panose="020F0302020204030204" pitchFamily="34" charset="0"/>
              </a:rPr>
              <a:t>Support for </a:t>
            </a:r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SCPI commands</a:t>
            </a:r>
          </a:p>
          <a:p>
            <a:pPr marR="0" lvl="0" rtl="0"/>
            <a:endParaRPr lang="en-US" altLang="zh-CN" b="0" i="0" u="none" strike="noStrike" baseline="0" dirty="0" smtClean="0">
              <a:latin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578" y="1933542"/>
            <a:ext cx="6565615" cy="378241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91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DMM7510 &gt; SCPI interface</a:t>
            </a:r>
            <a:endParaRPr lang="zh-CN" altLang="en-US" b="0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Standards Commands for</a:t>
            </a:r>
            <a:r>
              <a:rPr lang="zh-CN" altLang="en-US" b="0" i="0" u="none" strike="noStrike" baseline="0" dirty="0" smtClean="0">
                <a:latin typeface="Calibri Light" panose="020F0302020204030204" pitchFamily="34" charset="0"/>
              </a:rPr>
              <a:t> </a:t>
            </a:r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Programmable Instruments</a:t>
            </a:r>
            <a:r>
              <a:rPr lang="zh-CN" altLang="en-US" b="0" i="0" u="none" strike="noStrike" baseline="0" dirty="0" smtClean="0">
                <a:latin typeface="Calibri Light" panose="020F0302020204030204" pitchFamily="34" charset="0"/>
              </a:rPr>
              <a:t> 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Developed on top of the IEEE 488.2 standard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Tree-like</a:t>
            </a:r>
            <a:r>
              <a:rPr lang="zh-CN" altLang="en-US" b="0" i="0" u="none" strike="noStrike" baseline="0" dirty="0" smtClean="0">
                <a:latin typeface="Calibri Light" panose="020F0302020204030204" pitchFamily="34" charset="0"/>
              </a:rPr>
              <a:t> </a:t>
            </a:r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structure</a:t>
            </a:r>
          </a:p>
          <a:p>
            <a:pPr marR="0" lvl="0" rtl="0"/>
            <a:endParaRPr lang="en-US" altLang="zh-CN" b="0" i="0" u="none" strike="noStrike" baseline="0" dirty="0" smtClean="0">
              <a:latin typeface="Calibri Light" panose="020F0302020204030204" pitchFamily="34" charset="0"/>
            </a:endParaRPr>
          </a:p>
          <a:p>
            <a:pPr marR="0" lvl="0" rtl="0"/>
            <a:r>
              <a:rPr lang="en-US" altLang="zh-CN" sz="24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SENS1:VOLTage:DC:RANGe</a:t>
            </a:r>
            <a:r>
              <a:rPr lang="zh-CN" altLang="en-US" sz="24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 </a:t>
            </a:r>
            <a:r>
              <a:rPr lang="en-US" altLang="zh-CN" sz="24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10</a:t>
            </a:r>
            <a:r>
              <a:rPr lang="zh-CN" altLang="en-US" sz="2400" kern="100" dirty="0">
                <a:latin typeface="Courier New" panose="02070309020205020404" pitchFamily="49" charset="0"/>
                <a:ea typeface="Arial Unicode MS" panose="020B0604020202020204" pitchFamily="34" charset="-122"/>
              </a:rPr>
              <a:t> </a:t>
            </a:r>
            <a:r>
              <a:rPr lang="en-US" altLang="zh-CN" sz="24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//</a:t>
            </a:r>
            <a:r>
              <a:rPr lang="en-US" altLang="zh-CN" sz="2400" b="0" i="0" u="none" strike="noStrike" kern="10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 </a:t>
            </a:r>
            <a:r>
              <a:rPr lang="en-US" altLang="zh-CN" sz="24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set DC voltage range</a:t>
            </a:r>
            <a:r>
              <a:rPr lang="zh-CN" altLang="en-US" sz="24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 </a:t>
            </a:r>
            <a:r>
              <a:rPr lang="en-US" altLang="zh-CN" sz="24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to 10</a:t>
            </a:r>
            <a:endParaRPr lang="zh-CN" altLang="en-US" sz="2400" b="0" i="0" u="none" strike="noStrike" kern="100" baseline="0" dirty="0" smtClean="0">
              <a:latin typeface="Courier New" panose="02070309020205020404" pitchFamily="49" charset="0"/>
              <a:ea typeface="Arial Unicode MS" panose="020B0604020202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45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kern="100" dirty="0">
                <a:latin typeface="Calibri Light" panose="020F0302020204030204" pitchFamily="34" charset="0"/>
              </a:rPr>
              <a:t>DMM7510 &gt; Configuration </a:t>
            </a:r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commands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84416"/>
            <a:ext cx="10515600" cy="4253160"/>
          </a:xfrm>
        </p:spPr>
        <p:txBody>
          <a:bodyPr>
            <a:normAutofit/>
          </a:bodyPr>
          <a:lstStyle/>
          <a:p>
            <a:pPr marL="0" marR="0" lvl="0" indent="0" rtl="0">
              <a:buNone/>
            </a:pP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TRAC:MAKE “</a:t>
            </a:r>
            <a:r>
              <a:rPr lang="en-US" altLang="zh-CN" sz="1600" b="0" i="0" u="none" strike="noStrike" kern="100" baseline="0" dirty="0" err="1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RPFbuff</a:t>
            </a: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”</a:t>
            </a:r>
            <a:r>
              <a:rPr lang="zh-CN" altLang="en-US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 </a:t>
            </a: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10000000</a:t>
            </a:r>
            <a:r>
              <a:rPr lang="zh-CN" altLang="en-US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		</a:t>
            </a: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// create user buffer</a:t>
            </a:r>
          </a:p>
          <a:p>
            <a:pPr marL="0" marR="0" lvl="0" indent="0" rtl="0">
              <a:buNone/>
            </a:pP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TRAC:FILL:MODE CONT “</a:t>
            </a:r>
            <a:r>
              <a:rPr lang="en-US" altLang="zh-CN" sz="1600" b="0" i="0" u="none" strike="noStrike" kern="100" baseline="0" dirty="0" err="1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RPFbuff</a:t>
            </a: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”</a:t>
            </a:r>
            <a:r>
              <a:rPr lang="zh-CN" altLang="en-US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		</a:t>
            </a: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// wrap around when full</a:t>
            </a:r>
          </a:p>
          <a:p>
            <a:pPr marL="0" marR="0" lvl="0" indent="0" rtl="0">
              <a:buNone/>
            </a:pP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TRIG:TIM1:COUN 0; </a:t>
            </a:r>
            <a:r>
              <a:rPr lang="zh-CN" altLang="en-US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			</a:t>
            </a: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// restart Timer1 indefinitely</a:t>
            </a:r>
          </a:p>
          <a:p>
            <a:pPr marL="0" marR="0" lvl="0" indent="0" rtl="0">
              <a:buNone/>
            </a:pP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TRIG:TIM1:DEL &lt;</a:t>
            </a:r>
            <a:r>
              <a:rPr lang="en-US" altLang="zh-CN" sz="1600" b="0" i="0" u="none" strike="noStrike" kern="100" baseline="0" dirty="0" err="1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samplingTime</a:t>
            </a: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&gt;; </a:t>
            </a:r>
            <a:r>
              <a:rPr lang="zh-CN" altLang="en-US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	</a:t>
            </a: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// define overflow period</a:t>
            </a:r>
          </a:p>
          <a:p>
            <a:pPr marL="0" marR="0" lvl="0" indent="0" rtl="0">
              <a:buNone/>
            </a:pP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TRIG:TIM1:STIM COMM</a:t>
            </a:r>
            <a:r>
              <a:rPr lang="zh-CN" altLang="en-US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			</a:t>
            </a: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// start on software trigger</a:t>
            </a:r>
          </a:p>
          <a:p>
            <a:pPr marL="0" marR="0" lvl="0" indent="0" rtl="0">
              <a:buNone/>
            </a:pP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TRIG:TIM1:STAT ON</a:t>
            </a:r>
            <a:r>
              <a:rPr lang="zh-CN" altLang="en-US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			</a:t>
            </a: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// enable timer trigger state</a:t>
            </a:r>
          </a:p>
          <a:p>
            <a:pPr marL="0" marR="0" lvl="0" indent="0" rtl="0">
              <a:buNone/>
            </a:pP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SENS1:VOLT:DC:RANG &lt;</a:t>
            </a:r>
            <a:r>
              <a:rPr lang="en-US" altLang="zh-CN" sz="1600" b="0" i="0" u="none" strike="noStrike" kern="100" baseline="0" dirty="0" err="1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manualRange</a:t>
            </a: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&gt;;</a:t>
            </a:r>
            <a:r>
              <a:rPr lang="zh-CN" altLang="en-US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	</a:t>
            </a: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// setup DC voltage range </a:t>
            </a:r>
          </a:p>
          <a:p>
            <a:pPr marL="0" marR="0" lvl="0" indent="0" rtl="0">
              <a:buNone/>
            </a:pP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SENS1:VOLT:DC:APER &lt;max(0.24, </a:t>
            </a:r>
            <a:r>
              <a:rPr lang="en-US" altLang="zh-CN" sz="1600" b="0" i="0" u="none" strike="noStrike" kern="100" baseline="0" dirty="0" err="1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samplingTime</a:t>
            </a: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)&gt;; </a:t>
            </a:r>
            <a:r>
              <a:rPr lang="zh-CN" altLang="en-US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	</a:t>
            </a: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// select resolution</a:t>
            </a:r>
          </a:p>
          <a:p>
            <a:pPr marL="0" marR="0" lvl="0" indent="0" rtl="0">
              <a:buNone/>
            </a:pP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TRIG:MEAS:STIM TIM1</a:t>
            </a:r>
            <a:r>
              <a:rPr lang="zh-CN" altLang="en-US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			</a:t>
            </a: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// sample on Timer1 overflow</a:t>
            </a:r>
          </a:p>
          <a:p>
            <a:pPr marL="0" marR="0" lvl="0" indent="0" rtl="0">
              <a:buNone/>
            </a:pPr>
            <a:r>
              <a:rPr lang="en-US" altLang="zh-CN" sz="1600" b="0" i="0" u="none" strike="noStrike" kern="100" baseline="0" dirty="0" err="1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VOLT:DC:AZERo:STATe</a:t>
            </a: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 OFF</a:t>
            </a:r>
            <a:r>
              <a:rPr lang="zh-CN" altLang="en-US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		</a:t>
            </a: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// disable the </a:t>
            </a:r>
            <a:r>
              <a:rPr lang="en-US" altLang="zh-CN" sz="1600" b="0" i="0" u="none" strike="noStrike" kern="100" baseline="0" dirty="0" err="1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autozero</a:t>
            </a: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 feature</a:t>
            </a:r>
          </a:p>
          <a:p>
            <a:pPr marL="0" marR="0" lvl="0" indent="0" rtl="0">
              <a:buNone/>
            </a:pPr>
            <a:r>
              <a:rPr lang="zh-CN" altLang="en-US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*</a:t>
            </a: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TRG</a:t>
            </a:r>
            <a:r>
              <a:rPr lang="zh-CN" altLang="en-US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					</a:t>
            </a:r>
            <a:r>
              <a:rPr lang="en-US" altLang="zh-CN" sz="16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// send Software Trigger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378" y="4300660"/>
            <a:ext cx="7159089" cy="236476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985314" y="6356350"/>
            <a:ext cx="290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Test.vi: configuration</a:t>
            </a:r>
            <a:endParaRPr lang="zh-CN" alt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1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smtClean="0">
                <a:latin typeface="Calibri Light" panose="020F0302020204030204" pitchFamily="34" charset="0"/>
              </a:rPr>
              <a:t>The location</a:t>
            </a:r>
            <a:endParaRPr lang="zh-CN" altLang="en-US" b="1" i="0" u="none" strike="noStrike" kern="100" baseline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China Innovation Center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Focus on Biology, Chemistry and Engineering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R&amp;D and training center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Created by Thermo Fisher Scientific</a:t>
            </a:r>
          </a:p>
          <a:p>
            <a:pPr marR="0" lvl="0" rtl="0"/>
            <a:endParaRPr lang="en-US" altLang="zh-CN" dirty="0">
              <a:latin typeface="Calibri Light" panose="020F0302020204030204" pitchFamily="34" charset="0"/>
            </a:endParaRP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Prototypes are important</a:t>
            </a:r>
          </a:p>
          <a:p>
            <a:pPr marR="0" lvl="0" rtl="0"/>
            <a:r>
              <a:rPr lang="en-US" altLang="zh-CN" dirty="0" smtClean="0">
                <a:latin typeface="Calibri Light" panose="020F0302020204030204" pitchFamily="34" charset="0"/>
              </a:rPr>
              <a:t>Need to build them fast and efficiently</a:t>
            </a:r>
            <a:endParaRPr lang="en-US" altLang="zh-CN" b="0" i="0" u="none" strike="noStrike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290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kern="100" dirty="0">
                <a:latin typeface="Calibri Light" panose="020F0302020204030204" pitchFamily="34" charset="0"/>
              </a:rPr>
              <a:t>DMM7510 &gt; Retrieval </a:t>
            </a:r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commands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71644"/>
            <a:ext cx="10515600" cy="4253160"/>
          </a:xfrm>
        </p:spPr>
        <p:txBody>
          <a:bodyPr/>
          <a:lstStyle/>
          <a:p>
            <a:pPr marL="0" marR="0" lvl="0" indent="0" rtl="0">
              <a:buNone/>
            </a:pP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TRAC:ACT:END? “</a:t>
            </a:r>
            <a:r>
              <a:rPr lang="en-US" altLang="zh-CN" sz="2000" b="0" i="0" u="none" strike="noStrike" kern="100" baseline="0" dirty="0" err="1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RPFbuff</a:t>
            </a: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”</a:t>
            </a:r>
            <a:r>
              <a:rPr lang="zh-CN" altLang="en-US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		</a:t>
            </a: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// get </a:t>
            </a:r>
            <a:r>
              <a:rPr lang="en-US" altLang="zh-CN" sz="2000" kern="10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last element </a:t>
            </a: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index </a:t>
            </a:r>
          </a:p>
          <a:p>
            <a:pPr marL="0" marR="0" lvl="0" indent="0" rtl="0">
              <a:buNone/>
            </a:pP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TRACE:DATA? &lt;previousIndex+1&gt;, &lt;</a:t>
            </a:r>
            <a:r>
              <a:rPr lang="en-US" altLang="zh-CN" sz="2000" b="0" i="0" u="none" strike="noStrike" kern="100" baseline="0" dirty="0" err="1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currentIndex</a:t>
            </a: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&gt;, “</a:t>
            </a:r>
            <a:r>
              <a:rPr lang="en-US" altLang="zh-CN" sz="2000" b="0" i="0" u="none" strike="noStrike" kern="100" baseline="0" dirty="0" err="1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RPFbuff</a:t>
            </a: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”, REL</a:t>
            </a:r>
            <a:r>
              <a:rPr lang="zh-CN" altLang="en-US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	</a:t>
            </a:r>
            <a:endParaRPr lang="en-US" altLang="zh-CN" sz="2000" b="0" i="0" u="none" strike="noStrike" kern="100" baseline="0" dirty="0" smtClean="0">
              <a:latin typeface="Courier New" panose="02070309020205020404" pitchFamily="49" charset="0"/>
              <a:ea typeface="Arial Unicode MS" panose="020B0604020202020204" pitchFamily="34" charset="-122"/>
            </a:endParaRPr>
          </a:p>
          <a:p>
            <a:pPr marL="0" marR="0" lvl="0" indent="0" rtl="0">
              <a:buNone/>
            </a:pPr>
            <a:endParaRPr lang="en-US" altLang="zh-CN" sz="2000" kern="100" dirty="0">
              <a:latin typeface="Courier New" panose="02070309020205020404" pitchFamily="49" charset="0"/>
              <a:ea typeface="Arial Unicode MS" panose="020B0604020202020204" pitchFamily="34" charset="-122"/>
            </a:endParaRPr>
          </a:p>
          <a:p>
            <a:pPr marL="0" marR="0" lvl="0" indent="0" algn="ctr" rtl="0">
              <a:buNone/>
            </a:pPr>
            <a:r>
              <a:rPr lang="en-US" altLang="zh-CN" sz="2000" kern="10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/* </a:t>
            </a: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Returns a string, which is a sequence as below</a:t>
            </a:r>
          </a:p>
          <a:p>
            <a:pPr marL="0" marR="0" lvl="0" indent="0" algn="ctr" rtl="0">
              <a:buNone/>
            </a:pPr>
            <a:r>
              <a:rPr lang="zh-CN" altLang="en-US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“</a:t>
            </a: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&lt;sample1_str&gt;,&lt;time1_str&gt;,&lt;sample2_str&gt;,&lt;time2_str&gt;,…</a:t>
            </a:r>
            <a:r>
              <a:rPr lang="zh-CN" altLang="en-US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” </a:t>
            </a: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*/</a:t>
            </a:r>
            <a:endParaRPr lang="zh-CN" altLang="en-US" sz="2000" b="0" i="0" u="none" strike="noStrike" kern="100" baseline="0" dirty="0" smtClean="0">
              <a:latin typeface="Courier New" panose="02070309020205020404" pitchFamily="49" charset="0"/>
              <a:ea typeface="Arial Unicode MS" panose="020B0604020202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333" y="3598224"/>
            <a:ext cx="9455334" cy="302172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170377" y="6320069"/>
            <a:ext cx="2653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Test.vi: acquisition</a:t>
            </a:r>
            <a:endParaRPr lang="zh-CN" alt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1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kern="100" dirty="0">
                <a:latin typeface="Calibri Light" panose="020F0302020204030204" pitchFamily="34" charset="0"/>
              </a:rPr>
              <a:t>DMM7510 &gt; Wrapping </a:t>
            </a:r>
            <a:r>
              <a:rPr lang="en-US" altLang="zh-CN" b="1" i="0" u="none" strike="noStrike" kern="100" baseline="0" dirty="0" err="1" smtClean="0">
                <a:latin typeface="Calibri Light" panose="020F0302020204030204" pitchFamily="34" charset="0"/>
              </a:rPr>
              <a:t>pseudocode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</a:rPr>
              <a:t>What happens when wrapping around?</a:t>
            </a:r>
          </a:p>
          <a:p>
            <a:r>
              <a:rPr lang="en-US" altLang="zh-CN" dirty="0">
                <a:latin typeface="Calibri Light" panose="020F0302020204030204" pitchFamily="34" charset="0"/>
              </a:rPr>
              <a:t>End index must be greater than start index</a:t>
            </a:r>
          </a:p>
          <a:p>
            <a:pPr marL="0" marR="0" lvl="0" indent="0" rtl="0">
              <a:buNone/>
            </a:pPr>
            <a:endParaRPr lang="en-US" altLang="zh-CN" sz="2000" kern="100" dirty="0">
              <a:latin typeface="Courier New" panose="02070309020205020404" pitchFamily="49" charset="0"/>
              <a:ea typeface="Arial Unicode MS" panose="020B0604020202020204" pitchFamily="34" charset="-122"/>
            </a:endParaRPr>
          </a:p>
          <a:p>
            <a:pPr marL="0" marR="0" lvl="0" indent="0" rtl="0">
              <a:buNone/>
            </a:pP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if </a:t>
            </a:r>
            <a:r>
              <a:rPr lang="en-US" altLang="zh-CN" sz="2000" b="0" i="0" u="none" strike="noStrike" kern="100" baseline="0" dirty="0" err="1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Current_Index</a:t>
            </a: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 &lt; </a:t>
            </a:r>
            <a:r>
              <a:rPr lang="en-US" altLang="zh-CN" sz="2000" b="0" i="0" u="none" strike="noStrike" kern="100" baseline="0" dirty="0" err="1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Previous_Index</a:t>
            </a: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 then</a:t>
            </a:r>
          </a:p>
          <a:p>
            <a:pPr marL="0" marR="0" lvl="0" indent="0" rtl="0">
              <a:buNone/>
            </a:pP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	</a:t>
            </a:r>
            <a:r>
              <a:rPr lang="en-US" altLang="zh-CN" sz="2000" b="0" i="0" u="none" strike="noStrike" kern="100" baseline="0" dirty="0" err="1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Fetch_Buffer</a:t>
            </a: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[</a:t>
            </a:r>
            <a:r>
              <a:rPr lang="en-US" altLang="zh-CN" sz="2000" b="0" i="0" u="none" strike="noStrike" kern="100" baseline="0" dirty="0" err="1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Previous_Index</a:t>
            </a: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 + 1:Current_Index]</a:t>
            </a:r>
          </a:p>
          <a:p>
            <a:pPr marL="0" marR="0" lvl="0" indent="0" rtl="0">
              <a:buNone/>
            </a:pP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else</a:t>
            </a:r>
          </a:p>
          <a:p>
            <a:pPr marL="0" marR="0" lvl="0" indent="0" rtl="0">
              <a:buNone/>
            </a:pP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	</a:t>
            </a:r>
            <a:r>
              <a:rPr lang="en-US" altLang="zh-CN" sz="2000" b="0" i="0" u="none" strike="noStrike" kern="100" baseline="0" dirty="0" err="1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Fetch_Buffer</a:t>
            </a: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[</a:t>
            </a:r>
            <a:r>
              <a:rPr lang="en-US" altLang="zh-CN" sz="2000" b="0" i="0" u="none" strike="noStrike" kern="100" baseline="0" dirty="0" err="1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Previous_Index</a:t>
            </a: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 + 1:Buffer_Size]</a:t>
            </a:r>
          </a:p>
          <a:p>
            <a:pPr marL="0" marR="0" lvl="0" indent="0" rtl="0">
              <a:buNone/>
            </a:pP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	</a:t>
            </a:r>
            <a:r>
              <a:rPr lang="en-US" altLang="zh-CN" sz="2000" b="0" i="0" u="none" strike="noStrike" kern="100" baseline="0" dirty="0" err="1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Fetch_Buffer</a:t>
            </a: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[1:Current_Index]</a:t>
            </a:r>
          </a:p>
          <a:p>
            <a:pPr marL="0" marR="0" lvl="0" indent="0" rtl="0">
              <a:buNone/>
            </a:pPr>
            <a:r>
              <a:rPr lang="en-US" altLang="zh-CN" sz="2000" b="0" i="0" u="none" strike="noStrike" kern="100" baseline="0" dirty="0" smtClean="0">
                <a:latin typeface="Courier New" panose="02070309020205020404" pitchFamily="49" charset="0"/>
                <a:ea typeface="Arial Unicode MS" panose="020B0604020202020204" pitchFamily="34" charset="-122"/>
              </a:rPr>
              <a:t>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99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DMM7510 </a:t>
            </a:r>
            <a:r>
              <a:rPr lang="en-US" altLang="zh-CN" b="1" kern="100" dirty="0" smtClean="0">
                <a:latin typeface="Calibri Light" panose="020F0302020204030204" pitchFamily="34" charset="0"/>
              </a:rPr>
              <a:t>&gt; </a:t>
            </a:r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Extending the framework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endParaRPr lang="en-US" altLang="zh-CN" b="0" i="0" u="none" strike="noStrike" kern="100" baseline="0" dirty="0" smtClean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65" y="3871522"/>
            <a:ext cx="9488385" cy="2747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9" y="1017353"/>
            <a:ext cx="9392860" cy="281837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1049" y="3548847"/>
            <a:ext cx="5615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Configure Hardware.vi &gt; Configure DMM7510.vi</a:t>
            </a:r>
            <a:endParaRPr lang="zh-CN" alt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8098" y="6322351"/>
            <a:ext cx="4751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Acquire.vi &gt; Generate DMM7510 Data.vi</a:t>
            </a:r>
            <a:endParaRPr lang="zh-CN" alt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81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DAQ Type 2 &gt; </a:t>
            </a:r>
            <a:r>
              <a:rPr lang="en-US" altLang="zh-CN" b="1" i="0" u="none" strike="noStrike" kern="100" baseline="0" dirty="0" err="1" smtClean="0">
                <a:latin typeface="Calibri Light" panose="020F0302020204030204" pitchFamily="34" charset="0"/>
              </a:rPr>
              <a:t>PicoTech</a:t>
            </a:r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 </a:t>
            </a:r>
            <a:r>
              <a:rPr lang="en-US" altLang="zh-CN" b="1" i="0" u="none" strike="noStrike" kern="100" baseline="0" dirty="0" err="1" smtClean="0">
                <a:latin typeface="Calibri Light" panose="020F0302020204030204" pitchFamily="34" charset="0"/>
              </a:rPr>
              <a:t>PicoScope</a:t>
            </a:r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 2000a Series</a:t>
            </a:r>
            <a:endParaRPr lang="en-US" altLang="zh-CN" b="0" i="0" u="none" strike="noStrike" kern="100" baseline="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Device</a:t>
            </a:r>
            <a:r>
              <a:rPr lang="en-US" altLang="zh-CN" b="0" i="0" u="none" strike="noStrike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 specifications</a:t>
            </a:r>
            <a:endParaRPr lang="en-US" altLang="zh-CN" b="0" i="0" u="none" strike="noStrike" kern="100" baseline="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  <a:p>
            <a:pPr marR="0" lvl="0" rtl="0"/>
            <a:r>
              <a:rPr lang="en-US" altLang="zh-CN" b="0" i="0" u="none" strike="noStrike" kern="100" baseline="0" dirty="0" err="1" smtClean="0">
                <a:latin typeface="Calibri Light" panose="020F0302020204030204" pitchFamily="34" charset="0"/>
                <a:ea typeface="黑体" panose="02010609060101010101" pitchFamily="49" charset="-122"/>
              </a:rPr>
              <a:t>LabVIEW</a:t>
            </a:r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 streaming example</a:t>
            </a:r>
          </a:p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Accessing Memory buffers</a:t>
            </a:r>
          </a:p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Controlling the Timing</a:t>
            </a:r>
          </a:p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Calibrating the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35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PS2000a &gt; Device specifications</a:t>
            </a:r>
            <a:endParaRPr lang="en-US" altLang="zh-CN" b="0" i="0" u="none" strike="noStrike" kern="100" baseline="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2 channels</a:t>
            </a:r>
          </a:p>
          <a:p>
            <a:pPr marR="0" lvl="0" rtl="0"/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100 MHz bandwidth</a:t>
            </a:r>
          </a:p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1</a:t>
            </a:r>
            <a:r>
              <a:rPr lang="en-US" altLang="zh-CN" b="0" i="0" u="none" strike="noStrike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 </a:t>
            </a:r>
            <a:r>
              <a:rPr lang="en-US" altLang="zh-CN" b="0" i="0" u="none" strike="noStrike" kern="100" dirty="0" err="1" smtClean="0">
                <a:latin typeface="Calibri Light" panose="020F0302020204030204" pitchFamily="34" charset="0"/>
                <a:ea typeface="黑体" panose="02010609060101010101" pitchFamily="49" charset="-122"/>
              </a:rPr>
              <a:t>Gsps</a:t>
            </a:r>
            <a:endParaRPr lang="en-US" altLang="zh-CN" b="0" i="0" u="none" strike="noStrike" kern="100" baseline="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8 </a:t>
            </a:r>
            <a:r>
              <a:rPr lang="en-US" altLang="zh-CN" b="0" i="0" u="none" strike="noStrike" kern="100" baseline="0" dirty="0" err="1" smtClean="0">
                <a:latin typeface="Calibri Light" panose="020F0302020204030204" pitchFamily="34" charset="0"/>
                <a:ea typeface="黑体" panose="02010609060101010101" pitchFamily="49" charset="-122"/>
              </a:rPr>
              <a:t>kS</a:t>
            </a:r>
            <a:r>
              <a:rPr lang="en-US" altLang="zh-CN" b="0" i="0" u="none" strike="noStrike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 to 128 MS memory capacity</a:t>
            </a:r>
            <a:endParaRPr lang="en-US" altLang="zh-CN" b="0" i="0" u="none" strike="noStrike" kern="100" baseline="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322" b="89234" l="6295" r="93975">
                        <a14:backgroundMark x1="22302" y1="65594" x2="22302" y2="65594"/>
                        <a14:backgroundMark x1="23471" y1="65483" x2="23471" y2="65483"/>
                        <a14:backgroundMark x1="38219" y1="82020" x2="38219" y2="82020"/>
                        <a14:backgroundMark x1="40378" y1="82575" x2="40378" y2="825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859636"/>
            <a:ext cx="6352918" cy="514746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45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PS2000a &gt; </a:t>
            </a:r>
            <a:r>
              <a:rPr lang="en-US" altLang="zh-CN" b="1" i="0" u="none" strike="noStrike" kern="100" baseline="0" dirty="0" err="1" smtClean="0">
                <a:latin typeface="Calibri Light" panose="020F0302020204030204" pitchFamily="34" charset="0"/>
              </a:rPr>
              <a:t>LabVIEW</a:t>
            </a:r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 streaming example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72539"/>
            <a:ext cx="3688107" cy="4704423"/>
          </a:xfrm>
        </p:spPr>
        <p:txBody>
          <a:bodyPr/>
          <a:lstStyle/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C-language</a:t>
            </a:r>
            <a:r>
              <a:rPr lang="en-US" altLang="zh-CN" b="0" i="0" u="none" strike="noStrike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 API</a:t>
            </a:r>
          </a:p>
          <a:p>
            <a:pPr marR="0" lvl="0" rtl="0"/>
            <a:r>
              <a:rPr lang="en-US" altLang="zh-CN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Reserved</a:t>
            </a:r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 memory buffer</a:t>
            </a:r>
          </a:p>
          <a:p>
            <a:pPr marR="0" lvl="0" rtl="0"/>
            <a:endParaRPr lang="en-US" altLang="zh-CN" b="0" i="0" u="none" strike="noStrike" kern="100" baseline="0" dirty="0">
              <a:latin typeface="Calibri Light" panose="020F0302020204030204" pitchFamily="34" charset="0"/>
              <a:ea typeface="黑体" panose="02010609060101010101" pitchFamily="49" charset="-122"/>
            </a:endParaRPr>
          </a:p>
          <a:p>
            <a:pPr marR="0" lvl="0" rtl="0"/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What happens when splitting configuration and acquisition in different </a:t>
            </a:r>
            <a:r>
              <a:rPr lang="en-US" altLang="zh-CN" kern="100" dirty="0" err="1" smtClean="0">
                <a:latin typeface="Calibri Light" panose="020F0302020204030204" pitchFamily="34" charset="0"/>
                <a:ea typeface="黑体" panose="02010609060101010101" pitchFamily="49" charset="-122"/>
              </a:rPr>
              <a:t>subVIs</a:t>
            </a:r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?</a:t>
            </a:r>
            <a:endParaRPr lang="en-US" altLang="zh-CN" b="0" i="0" u="none" strike="noStrike" kern="100" baseline="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107" y="1674986"/>
            <a:ext cx="7984841" cy="429953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69107" y="5635962"/>
            <a:ext cx="4257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PicoScope2000aExampleStreaming.vi</a:t>
            </a:r>
            <a:endParaRPr lang="zh-CN" alt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41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kern="100" dirty="0" smtClean="0">
                <a:latin typeface="Calibri Light" panose="020F0302020204030204" pitchFamily="34" charset="0"/>
              </a:rPr>
              <a:t>PS2000a </a:t>
            </a:r>
            <a:r>
              <a:rPr lang="en-US" altLang="zh-CN" b="1" kern="100" dirty="0">
                <a:latin typeface="Calibri Light" panose="020F0302020204030204" pitchFamily="34" charset="0"/>
              </a:rPr>
              <a:t>&gt; Accessing </a:t>
            </a:r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Memory buffers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38200" y="1472540"/>
            <a:ext cx="3230907" cy="4704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kern="10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1" t="32675" r="16300" b="14202"/>
          <a:stretch/>
        </p:blipFill>
        <p:spPr>
          <a:xfrm>
            <a:off x="4275117" y="1988558"/>
            <a:ext cx="7802089" cy="367238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9820895" y="2802577"/>
            <a:ext cx="2101932" cy="807522"/>
          </a:xfrm>
          <a:prstGeom prst="ellipse">
            <a:avLst/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393357" y="1988558"/>
            <a:ext cx="3881760" cy="4704423"/>
          </a:xfrm>
        </p:spPr>
        <p:txBody>
          <a:bodyPr/>
          <a:lstStyle/>
          <a:p>
            <a:r>
              <a:rPr lang="en-US" altLang="zh-CN" dirty="0" smtClean="0">
                <a:latin typeface="+mj-lt"/>
              </a:rPr>
              <a:t>Values are copied into the cluster</a:t>
            </a:r>
          </a:p>
          <a:p>
            <a:r>
              <a:rPr lang="en-US" altLang="zh-CN" dirty="0" smtClean="0">
                <a:latin typeface="+mj-lt"/>
              </a:rPr>
              <a:t>The copy has a different address</a:t>
            </a:r>
          </a:p>
          <a:p>
            <a:endParaRPr lang="en-US" altLang="zh-CN" dirty="0" smtClean="0">
              <a:latin typeface="+mj-lt"/>
            </a:endParaRPr>
          </a:p>
          <a:p>
            <a:r>
              <a:rPr lang="en-US" altLang="zh-CN" dirty="0" smtClean="0">
                <a:latin typeface="+mj-lt"/>
              </a:rPr>
              <a:t>Can’t get the samples anymore!</a:t>
            </a:r>
            <a:endParaRPr lang="zh-CN" altLang="en-US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75117" y="5660944"/>
            <a:ext cx="46281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Configure Hardware.vi &gt; PS2000a case</a:t>
            </a:r>
            <a:endParaRPr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34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kern="100" dirty="0" smtClean="0">
                <a:latin typeface="Calibri Light" panose="020F0302020204030204" pitchFamily="34" charset="0"/>
              </a:rPr>
              <a:t>PS2000a </a:t>
            </a:r>
            <a:r>
              <a:rPr lang="en-US" altLang="zh-CN" b="1" kern="100" dirty="0">
                <a:latin typeface="Calibri Light" panose="020F0302020204030204" pitchFamily="34" charset="0"/>
              </a:rPr>
              <a:t>&gt; Accessing </a:t>
            </a:r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Memory buffers (2)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altLang="zh-CN" b="0" i="0" u="none" strike="noStrike" kern="100" baseline="0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---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60" y="1824856"/>
            <a:ext cx="8045161" cy="39997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418071" y="1923803"/>
            <a:ext cx="3595789" cy="4704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Create reference</a:t>
            </a:r>
          </a:p>
          <a:p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In-place structure to dereference</a:t>
            </a:r>
          </a:p>
          <a:p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Equivalent to C pointers operations</a:t>
            </a:r>
          </a:p>
          <a:p>
            <a:endParaRPr lang="en-US" altLang="zh-CN" kern="100" dirty="0">
              <a:latin typeface="Calibri Light" panose="020F0302020204030204" pitchFamily="34" charset="0"/>
              <a:ea typeface="黑体" panose="02010609060101010101" pitchFamily="49" charset="-122"/>
            </a:endParaRPr>
          </a:p>
          <a:p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What about the relative timing?</a:t>
            </a:r>
          </a:p>
        </p:txBody>
      </p:sp>
      <p:sp>
        <p:nvSpPr>
          <p:cNvPr id="7" name="Oval 6"/>
          <p:cNvSpPr/>
          <p:nvPr/>
        </p:nvSpPr>
        <p:spPr>
          <a:xfrm>
            <a:off x="6852064" y="2588821"/>
            <a:ext cx="2101932" cy="807522"/>
          </a:xfrm>
          <a:prstGeom prst="ellipse">
            <a:avLst/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13860" y="5824646"/>
            <a:ext cx="2036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Updated example</a:t>
            </a:r>
            <a:endParaRPr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67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kern="100" dirty="0" smtClean="0">
                <a:latin typeface="Calibri Light" panose="020F0302020204030204" pitchFamily="34" charset="0"/>
              </a:rPr>
              <a:t>PS2000a </a:t>
            </a:r>
            <a:r>
              <a:rPr lang="en-US" altLang="zh-CN" b="1" kern="100" dirty="0">
                <a:latin typeface="Calibri Light" panose="020F0302020204030204" pitchFamily="34" charset="0"/>
              </a:rPr>
              <a:t>&gt; Controlling </a:t>
            </a:r>
            <a:r>
              <a:rPr lang="en-US" altLang="zh-CN" b="1" kern="100" dirty="0" smtClean="0">
                <a:latin typeface="Calibri Light" panose="020F0302020204030204" pitchFamily="34" charset="0"/>
              </a:rPr>
              <a:t>the </a:t>
            </a:r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Timing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22872" y="1959426"/>
            <a:ext cx="3760458" cy="4704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Order of operation matters</a:t>
            </a:r>
          </a:p>
          <a:p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Ad-hoc structure required</a:t>
            </a:r>
            <a:r>
              <a:rPr lang="en-US" altLang="zh-CN" sz="2000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 </a:t>
            </a:r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to</a:t>
            </a:r>
            <a:r>
              <a:rPr lang="en-US" altLang="zh-CN" sz="2000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 </a:t>
            </a:r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enforce</a:t>
            </a:r>
            <a:r>
              <a:rPr lang="en-US" altLang="zh-CN" sz="2000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 </a:t>
            </a:r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it</a:t>
            </a:r>
          </a:p>
          <a:p>
            <a:endParaRPr lang="en-US" altLang="zh-CN" kern="100" dirty="0">
              <a:latin typeface="Calibri Light" panose="020F0302020204030204" pitchFamily="34" charset="0"/>
              <a:ea typeface="黑体" panose="02010609060101010101" pitchFamily="49" charset="-122"/>
            </a:endParaRPr>
          </a:p>
          <a:p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Finally it works!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330" y="2115013"/>
            <a:ext cx="7886700" cy="341947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151296" y="2753389"/>
            <a:ext cx="2101932" cy="1732113"/>
          </a:xfrm>
          <a:prstGeom prst="ellipse">
            <a:avLst/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83330" y="5520798"/>
            <a:ext cx="240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Definitive version</a:t>
            </a:r>
            <a:endParaRPr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9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kern="100" dirty="0" smtClean="0">
                <a:latin typeface="Calibri Light" panose="020F0302020204030204" pitchFamily="34" charset="0"/>
              </a:rPr>
              <a:t>PS2000a </a:t>
            </a:r>
            <a:r>
              <a:rPr lang="en-US" altLang="zh-CN" b="1" kern="100" dirty="0">
                <a:latin typeface="Calibri Light" panose="020F0302020204030204" pitchFamily="34" charset="0"/>
              </a:rPr>
              <a:t>&gt; </a:t>
            </a:r>
            <a:r>
              <a:rPr lang="en-US" altLang="zh-CN" b="1" kern="100" dirty="0" smtClean="0">
                <a:latin typeface="Calibri Light" panose="020F0302020204030204" pitchFamily="34" charset="0"/>
              </a:rPr>
              <a:t>Calibrating the Device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684129" y="2153577"/>
            <a:ext cx="5206031" cy="4704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The device returns ADC counts (not Volts)</a:t>
            </a:r>
          </a:p>
          <a:p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A sub-VI performs the conversion</a:t>
            </a:r>
          </a:p>
          <a:p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It gives us access to the calibration constants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81" y="2153577"/>
            <a:ext cx="5296519" cy="252105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823940" y="4336074"/>
            <a:ext cx="252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PS2000ADCtoVolts.vi</a:t>
            </a:r>
            <a:endParaRPr lang="zh-CN" alt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38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Some problems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altLang="zh-CN" b="0" i="0" u="none" strike="noStrike" kern="100" baseline="0" smtClean="0">
                <a:latin typeface="Calibri Light" panose="020F0302020204030204" pitchFamily="34" charset="0"/>
              </a:rPr>
              <a:t>Each</a:t>
            </a:r>
            <a:r>
              <a:rPr lang="zh-CN" altLang="en-US" b="0" i="0" u="none" strike="noStrike" kern="100" baseline="0" smtClean="0">
                <a:latin typeface="Calibri Light" panose="020F0302020204030204" pitchFamily="34" charset="0"/>
              </a:rPr>
              <a:t> </a:t>
            </a:r>
            <a:r>
              <a:rPr lang="en-US" altLang="zh-CN" b="0" i="0" u="none" strike="noStrike" kern="100" baseline="0" smtClean="0">
                <a:latin typeface="Calibri Light" panose="020F0302020204030204" pitchFamily="34" charset="0"/>
              </a:rPr>
              <a:t>measurement</a:t>
            </a:r>
            <a:r>
              <a:rPr lang="zh-CN" altLang="en-US" b="0" i="0" u="none" strike="noStrike" kern="100" baseline="0" smtClean="0">
                <a:latin typeface="Calibri Light" panose="020F0302020204030204" pitchFamily="34" charset="0"/>
              </a:rPr>
              <a:t> </a:t>
            </a:r>
            <a:r>
              <a:rPr lang="en-US" altLang="zh-CN" b="0" i="0" u="none" strike="noStrike" kern="100" baseline="0" smtClean="0">
                <a:latin typeface="Calibri Light" panose="020F0302020204030204" pitchFamily="34" charset="0"/>
              </a:rPr>
              <a:t>devices</a:t>
            </a:r>
            <a:r>
              <a:rPr lang="zh-CN" altLang="en-US" b="0" i="0" u="none" strike="noStrike" kern="100" baseline="0" smtClean="0">
                <a:latin typeface="Calibri Light" panose="020F0302020204030204" pitchFamily="34" charset="0"/>
              </a:rPr>
              <a:t> </a:t>
            </a:r>
            <a:r>
              <a:rPr lang="en-US" altLang="zh-CN" b="0" i="0" u="none" strike="noStrike" kern="100" baseline="0" smtClean="0">
                <a:latin typeface="Calibri Light" panose="020F0302020204030204" pitchFamily="34" charset="0"/>
              </a:rPr>
              <a:t>has</a:t>
            </a:r>
            <a:r>
              <a:rPr lang="zh-CN" altLang="en-US" b="0" i="0" u="none" strike="noStrike" kern="100" baseline="0" smtClean="0">
                <a:latin typeface="Calibri Light" panose="020F0302020204030204" pitchFamily="34" charset="0"/>
              </a:rPr>
              <a:t> </a:t>
            </a:r>
            <a:r>
              <a:rPr lang="en-US" altLang="zh-CN" b="0" i="0" u="none" strike="noStrike" kern="100" baseline="0" smtClean="0">
                <a:latin typeface="Calibri Light" panose="020F0302020204030204" pitchFamily="34" charset="0"/>
              </a:rPr>
              <a:t>its own interface</a:t>
            </a:r>
            <a:r>
              <a:rPr lang="zh-CN" altLang="en-US" b="0" i="0" u="none" strike="noStrike" kern="100" baseline="0" smtClean="0">
                <a:latin typeface="Calibri Light" panose="020F0302020204030204" pitchFamily="34" charset="0"/>
              </a:rPr>
              <a:t> </a:t>
            </a:r>
          </a:p>
          <a:p>
            <a:pPr marR="0" lvl="0" rtl="0"/>
            <a:r>
              <a:rPr lang="en-US" altLang="zh-CN" b="0" i="0" u="none" strike="noStrike" kern="100" baseline="0" smtClean="0">
                <a:latin typeface="Calibri Light" panose="020F0302020204030204" pitchFamily="34" charset="0"/>
              </a:rPr>
              <a:t>It takes time to configure a new platform</a:t>
            </a:r>
          </a:p>
          <a:p>
            <a:pPr marR="0" lvl="0" rtl="0"/>
            <a:r>
              <a:rPr lang="en-US" altLang="zh-CN" b="0" i="0" u="none" strike="noStrike" kern="100" baseline="0" smtClean="0">
                <a:latin typeface="Calibri Light" panose="020F0302020204030204" pitchFamily="34" charset="0"/>
              </a:rPr>
              <a:t>Time-to-prototype is critical for project development</a:t>
            </a:r>
          </a:p>
          <a:p>
            <a:pPr marR="0" lvl="0" rtl="0"/>
            <a:r>
              <a:rPr lang="en-US" altLang="zh-CN" b="0" i="0" u="none" strike="noStrike" kern="100" baseline="0" smtClean="0">
                <a:latin typeface="Calibri Light" panose="020F0302020204030204" pitchFamily="34" charset="0"/>
              </a:rPr>
              <a:t>Prototyping platforms may have limited performances</a:t>
            </a:r>
            <a:endParaRPr lang="zh-CN" altLang="en-US" b="0" i="0" u="none" strike="noStrike" kern="100" baseline="0" smtClean="0">
              <a:latin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17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smtClean="0">
                <a:latin typeface="Calibri Light" panose="020F0302020204030204" pitchFamily="34" charset="0"/>
              </a:rPr>
              <a:t>6</a:t>
            </a:r>
            <a:r>
              <a:rPr lang="zh-CN" altLang="en-US" b="1" i="0" u="none" strike="noStrike" kern="100" baseline="0" smtClean="0">
                <a:latin typeface="Calibri Light" panose="020F0302020204030204" pitchFamily="34" charset="0"/>
              </a:rPr>
              <a:t> </a:t>
            </a:r>
            <a:r>
              <a:rPr lang="en-US" altLang="zh-CN" b="1" i="0" u="none" strike="noStrike" kern="100" baseline="0" smtClean="0">
                <a:latin typeface="Calibri Light" panose="020F0302020204030204" pitchFamily="34" charset="0"/>
              </a:rPr>
              <a:t>Arduino Measurement Shield PCB Design</a:t>
            </a:r>
            <a:endParaRPr lang="zh-CN" altLang="en-US" b="1" i="0" u="none" strike="noStrike" kern="100" baseline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R="0" lvl="0" rtl="0"/>
            <a:r>
              <a:rPr lang="en-US" altLang="zh-CN" b="0" i="0" u="none" strike="noStrike" kern="100" baseline="0" dirty="0" err="1" smtClean="0">
                <a:latin typeface="Calibri Light" panose="020F0302020204030204" pitchFamily="34" charset="0"/>
                <a:ea typeface="黑体" panose="02010609060101010101" pitchFamily="49" charset="-122"/>
              </a:rPr>
              <a:t>Arduino</a:t>
            </a:r>
            <a:endParaRPr lang="en-US" altLang="zh-CN" b="0" i="0" u="none" strike="noStrike" kern="100" baseline="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Design objectives</a:t>
            </a:r>
          </a:p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AD7176-2</a:t>
            </a:r>
          </a:p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Schematic – signal</a:t>
            </a:r>
          </a:p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Schematic – auxiliary</a:t>
            </a:r>
          </a:p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Placement &amp; Routing</a:t>
            </a:r>
          </a:p>
          <a:p>
            <a:pPr marR="0" lvl="0" rtl="0"/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Layers</a:t>
            </a:r>
            <a:endParaRPr lang="en-US" altLang="zh-CN" b="0" i="0" u="none" strike="noStrike" kern="100" baseline="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  <a:p>
            <a:r>
              <a:rPr lang="en-US" altLang="zh-CN" kern="100" dirty="0">
                <a:latin typeface="Calibri Light" panose="020F0302020204030204" pitchFamily="34" charset="0"/>
                <a:ea typeface="黑体" panose="02010609060101010101" pitchFamily="49" charset="-122"/>
              </a:rPr>
              <a:t>Updates</a:t>
            </a:r>
          </a:p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Serial interface</a:t>
            </a:r>
          </a:p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Communication reliability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81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smtClean="0">
                <a:latin typeface="Calibri Light" panose="020F0302020204030204" pitchFamily="34" charset="0"/>
              </a:rPr>
              <a:t>Arduino</a:t>
            </a:r>
            <a:endParaRPr lang="zh-CN" altLang="en-US" b="1" i="0" u="none" strike="noStrike" kern="100" baseline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Low cost microcontroller boards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8 bit @ 16 MHz up to 32 bit @ 84</a:t>
            </a:r>
            <a:r>
              <a:rPr lang="zh-CN" altLang="en-US" b="0" i="0" u="none" strike="noStrike" baseline="0" dirty="0" smtClean="0">
                <a:latin typeface="Calibri Light" panose="020F0302020204030204" pitchFamily="34" charset="0"/>
              </a:rPr>
              <a:t> </a:t>
            </a:r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MHz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5 V </a:t>
            </a:r>
            <a:r>
              <a:rPr lang="en-US" altLang="zh-CN" b="0" i="0" u="none" strike="noStrike" baseline="0" dirty="0" err="1" smtClean="0">
                <a:latin typeface="Calibri Light" panose="020F0302020204030204" pitchFamily="34" charset="0"/>
              </a:rPr>
              <a:t>vs</a:t>
            </a:r>
            <a:r>
              <a:rPr lang="zh-CN" altLang="en-US" b="0" i="0" u="none" strike="noStrike" baseline="0" dirty="0" smtClean="0">
                <a:latin typeface="Calibri Light" panose="020F0302020204030204" pitchFamily="34" charset="0"/>
              </a:rPr>
              <a:t> </a:t>
            </a:r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3.3 V</a:t>
            </a:r>
          </a:p>
          <a:p>
            <a:pPr marR="0" lvl="0" rtl="0"/>
            <a:r>
              <a:rPr lang="pt-BR" altLang="zh-CN" b="0" i="0" u="none" strike="noStrike" baseline="0" dirty="0" smtClean="0">
                <a:latin typeface="Calibri Light" panose="020F0302020204030204" pitchFamily="34" charset="0"/>
              </a:rPr>
              <a:t>14 vs 54 I/O lines</a:t>
            </a:r>
            <a:r>
              <a:rPr lang="zh-CN" altLang="en-US" b="0" i="0" u="none" strike="noStrike" baseline="0" dirty="0" smtClean="0">
                <a:latin typeface="Calibri Light" panose="020F0302020204030204" pitchFamily="34" charset="0"/>
              </a:rPr>
              <a:t> 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IDE </a:t>
            </a:r>
            <a:r>
              <a:rPr lang="en-US" altLang="zh-CN" dirty="0" smtClean="0">
                <a:latin typeface="Calibri Light" panose="020F0302020204030204" pitchFamily="34" charset="0"/>
              </a:rPr>
              <a:t>and libraries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Shields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456" b="90792" l="749" r="98824">
                        <a14:foregroundMark x1="12086" y1="49679" x2="12086" y2="49679"/>
                        <a14:foregroundMark x1="5134" y1="53854" x2="5134" y2="53854"/>
                        <a14:foregroundMark x1="2353" y1="55032" x2="2353" y2="55032"/>
                        <a14:foregroundMark x1="6845" y1="62527" x2="6845" y2="62527"/>
                        <a14:foregroundMark x1="3636" y1="58137" x2="3636" y2="58137"/>
                        <a14:foregroundMark x1="3422" y1="59957" x2="3422" y2="59957"/>
                        <a14:foregroundMark x1="5882" y1="63169" x2="5882" y2="63169"/>
                        <a14:foregroundMark x1="48021" y1="39615" x2="48021" y2="39615"/>
                        <a14:foregroundMark x1="55187" y1="65739" x2="55187" y2="65739"/>
                        <a14:foregroundMark x1="62674" y1="59957" x2="62674" y2="59957"/>
                        <a14:foregroundMark x1="71444" y1="35546" x2="71444" y2="35546"/>
                        <a14:foregroundMark x1="68984" y1="34368" x2="68984" y2="34368"/>
                        <a14:foregroundMark x1="7701" y1="64775" x2="7701" y2="64775"/>
                        <a14:foregroundMark x1="9198" y1="65953" x2="9198" y2="65953"/>
                        <a14:foregroundMark x1="92834" y1="44754" x2="92834" y2="44754"/>
                        <a14:backgroundMark x1="19144" y1="70021" x2="19144" y2="70021"/>
                        <a14:backgroundMark x1="20107" y1="71627" x2="20107" y2="71627"/>
                        <a14:backgroundMark x1="21070" y1="70236" x2="21070" y2="702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9" b="4551"/>
          <a:stretch/>
        </p:blipFill>
        <p:spPr>
          <a:xfrm>
            <a:off x="6969138" y="421375"/>
            <a:ext cx="3670192" cy="3314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43" y="2811137"/>
            <a:ext cx="4826000" cy="37277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292357" y="612236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Arduino</a:t>
            </a:r>
            <a:r>
              <a:rPr lang="en-US" altLang="zh-CN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DUE</a:t>
            </a:r>
            <a:endParaRPr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9630" y="85283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Arduino</a:t>
            </a:r>
            <a:r>
              <a:rPr lang="en-US" altLang="zh-CN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UNO</a:t>
            </a:r>
            <a:endParaRPr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76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smtClean="0">
                <a:latin typeface="Calibri Light" panose="020F0302020204030204" pitchFamily="34" charset="0"/>
              </a:rPr>
              <a:t>Design objectives</a:t>
            </a:r>
            <a:endParaRPr lang="zh-CN" altLang="en-US" b="1" i="0" u="none" strike="noStrike" kern="100" baseline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16 noise-free bits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250 </a:t>
            </a:r>
            <a:r>
              <a:rPr lang="en-US" altLang="zh-CN" b="0" i="0" u="none" strike="noStrike" baseline="0" dirty="0" err="1" smtClean="0">
                <a:latin typeface="Calibri Light" panose="020F0302020204030204" pitchFamily="34" charset="0"/>
              </a:rPr>
              <a:t>ksps</a:t>
            </a:r>
            <a:endParaRPr lang="en-US" altLang="zh-CN" b="0" i="0" u="none" strike="noStrike" baseline="0" dirty="0" smtClean="0">
              <a:latin typeface="Calibri Light" panose="020F0302020204030204" pitchFamily="34" charset="0"/>
            </a:endParaRP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Signals up to 5 V</a:t>
            </a:r>
          </a:p>
          <a:p>
            <a:pPr marR="0" lvl="0" rtl="0"/>
            <a:endParaRPr lang="en-US" altLang="zh-CN" b="0" i="0" u="none" strike="noStrike" baseline="0" dirty="0" smtClean="0">
              <a:latin typeface="Calibri Light" panose="020F0302020204030204" pitchFamily="34" charset="0"/>
            </a:endParaRP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Can we make it?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82" y="3839154"/>
            <a:ext cx="7718231" cy="2692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81" y="1069924"/>
            <a:ext cx="7718231" cy="259736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38916" y="6275758"/>
            <a:ext cx="240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AD7176-2: 250 </a:t>
            </a:r>
            <a:r>
              <a:rPr lang="en-US" altLang="zh-CN" sz="16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ksps</a:t>
            </a:r>
            <a:endParaRPr lang="zh-CN" alt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52117" y="3409325"/>
            <a:ext cx="2036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AD7176-2: 5 </a:t>
            </a:r>
            <a:r>
              <a:rPr lang="en-US" altLang="zh-CN" sz="16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sps</a:t>
            </a:r>
            <a:endParaRPr lang="zh-CN" alt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8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AD7176-2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39781"/>
            <a:ext cx="4051300" cy="4704423"/>
          </a:xfrm>
        </p:spPr>
        <p:txBody>
          <a:bodyPr>
            <a:normAutofit/>
          </a:bodyPr>
          <a:lstStyle/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Sigma delta ADC</a:t>
            </a:r>
            <a:r>
              <a:rPr lang="zh-CN" altLang="en-US" b="0" i="0" u="none" strike="noStrike" baseline="0" dirty="0" smtClean="0">
                <a:latin typeface="Calibri Light" panose="020F0302020204030204" pitchFamily="34" charset="0"/>
              </a:rPr>
              <a:t> 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22 noise free bits at 5 </a:t>
            </a:r>
            <a:r>
              <a:rPr lang="en-US" altLang="zh-CN" b="0" i="0" u="none" strike="noStrike" baseline="0" dirty="0" err="1" smtClean="0">
                <a:latin typeface="Calibri Light" panose="020F0302020204030204" pitchFamily="34" charset="0"/>
              </a:rPr>
              <a:t>sps</a:t>
            </a:r>
            <a:r>
              <a:rPr lang="zh-CN" altLang="en-US" b="0" i="0" u="none" strike="noStrike" baseline="0" dirty="0" smtClean="0">
                <a:latin typeface="Calibri Light" panose="020F0302020204030204" pitchFamily="34" charset="0"/>
              </a:rPr>
              <a:t> </a:t>
            </a:r>
          </a:p>
          <a:p>
            <a:pPr lvl="1"/>
            <a:r>
              <a:rPr lang="en-US" altLang="zh-CN" dirty="0">
                <a:latin typeface="Calibri Light" panose="020F0302020204030204" pitchFamily="34" charset="0"/>
              </a:rPr>
              <a:t>o</a:t>
            </a:r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r </a:t>
            </a:r>
            <a:r>
              <a:rPr lang="da-DK" altLang="zh-CN" b="0" i="0" u="none" strike="noStrike" baseline="0" dirty="0" smtClean="0">
                <a:latin typeface="Calibri Light" panose="020F0302020204030204" pitchFamily="34" charset="0"/>
              </a:rPr>
              <a:t>16 bits at 250 ksps.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Single ended or differential configuration</a:t>
            </a:r>
          </a:p>
          <a:p>
            <a:pPr marR="0" lvl="0" rtl="0"/>
            <a:r>
              <a:rPr lang="en-US" altLang="zh-CN" dirty="0" smtClean="0">
                <a:latin typeface="Calibri Light" panose="020F0302020204030204" pitchFamily="34" charset="0"/>
              </a:rPr>
              <a:t>Internal or external references and clock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SPI</a:t>
            </a:r>
            <a:r>
              <a:rPr lang="en-US" altLang="zh-CN" b="0" i="0" u="none" strike="noStrike" dirty="0" smtClean="0">
                <a:latin typeface="Calibri Light" panose="020F0302020204030204" pitchFamily="34" charset="0"/>
              </a:rPr>
              <a:t> digital interface</a:t>
            </a:r>
            <a:endParaRPr lang="en-US" altLang="zh-CN" b="0" i="0" u="none" strike="noStrike" baseline="0" dirty="0" smtClean="0">
              <a:latin typeface="Calibri Light" panose="020F0302020204030204" pitchFamily="34" charset="0"/>
            </a:endParaRPr>
          </a:p>
          <a:p>
            <a:pPr marL="0" marR="0" lvl="0" indent="0" rtl="0">
              <a:buNone/>
            </a:pPr>
            <a:endParaRPr lang="zh-CN" altLang="en-US" b="0" i="0" u="none" strike="noStrike" kern="100" baseline="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0" y="2066357"/>
            <a:ext cx="7180262" cy="356993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9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smtClean="0">
                <a:latin typeface="Calibri Light" panose="020F0302020204030204" pitchFamily="34" charset="0"/>
              </a:rPr>
              <a:t>Schematic Diagram</a:t>
            </a:r>
            <a:r>
              <a:rPr lang="zh-CN" altLang="en-US" b="1" i="0" u="none" strike="noStrike" kern="100" baseline="0" smtClean="0">
                <a:latin typeface="Calibri Light" panose="020F0302020204030204" pitchFamily="34" charset="0"/>
              </a:rPr>
              <a:t> </a:t>
            </a:r>
            <a:r>
              <a:rPr lang="en-US" altLang="zh-CN" b="1" i="0" u="none" strike="noStrike" kern="100" baseline="0" smtClean="0">
                <a:latin typeface="Calibri Light" panose="020F0302020204030204" pitchFamily="34" charset="0"/>
              </a:rPr>
              <a:t>–</a:t>
            </a:r>
            <a:r>
              <a:rPr lang="zh-CN" altLang="en-US" b="1" i="0" u="none" strike="noStrike" kern="100" baseline="0" smtClean="0">
                <a:latin typeface="Calibri Light" panose="020F0302020204030204" pitchFamily="34" charset="0"/>
              </a:rPr>
              <a:t> </a:t>
            </a:r>
            <a:r>
              <a:rPr lang="en-US" altLang="zh-CN" b="1" i="0" u="none" strike="noStrike" kern="100" baseline="0" smtClean="0">
                <a:latin typeface="Calibri Light" panose="020F0302020204030204" pitchFamily="34" charset="0"/>
              </a:rPr>
              <a:t>Signal</a:t>
            </a:r>
            <a:endParaRPr lang="zh-CN" altLang="en-US" b="1" i="0" u="none" strike="noStrike" kern="100" baseline="0" smtClean="0">
              <a:latin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38091"/>
            <a:ext cx="10058400" cy="4973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18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smtClean="0">
                <a:latin typeface="Calibri Light" panose="020F0302020204030204" pitchFamily="34" charset="0"/>
              </a:rPr>
              <a:t>Schematic Diagram –</a:t>
            </a:r>
            <a:r>
              <a:rPr lang="zh-CN" altLang="en-US" b="1" i="0" u="none" strike="noStrike" kern="100" baseline="0" smtClean="0">
                <a:latin typeface="Calibri Light" panose="020F0302020204030204" pitchFamily="34" charset="0"/>
              </a:rPr>
              <a:t> </a:t>
            </a:r>
            <a:r>
              <a:rPr lang="en-US" altLang="zh-CN" b="1" i="0" u="none" strike="noStrike" kern="100" baseline="0" smtClean="0">
                <a:latin typeface="Calibri Light" panose="020F0302020204030204" pitchFamily="34" charset="0"/>
              </a:rPr>
              <a:t>Auxiliary</a:t>
            </a:r>
            <a:endParaRPr lang="zh-CN" altLang="en-US" b="1" i="0" u="none" strike="noStrike" kern="100" baseline="0" smtClean="0">
              <a:latin typeface="Calibri Light" panose="020F03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" r="23233"/>
          <a:stretch/>
        </p:blipFill>
        <p:spPr>
          <a:xfrm>
            <a:off x="1766048" y="2057504"/>
            <a:ext cx="8659904" cy="36955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63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smtClean="0">
                <a:latin typeface="Calibri Light" panose="020F0302020204030204" pitchFamily="34" charset="0"/>
              </a:rPr>
              <a:t>Placement &amp;</a:t>
            </a:r>
            <a:r>
              <a:rPr lang="zh-CN" altLang="en-US" b="1" i="0" u="none" strike="noStrike" kern="100" baseline="0" smtClean="0">
                <a:latin typeface="Calibri Light" panose="020F0302020204030204" pitchFamily="34" charset="0"/>
              </a:rPr>
              <a:t> </a:t>
            </a:r>
            <a:r>
              <a:rPr lang="en-US" altLang="zh-CN" b="1" i="0" u="none" strike="noStrike" kern="100" baseline="0" smtClean="0">
                <a:latin typeface="Calibri Light" panose="020F0302020204030204" pitchFamily="34" charset="0"/>
              </a:rPr>
              <a:t>routing</a:t>
            </a:r>
            <a:endParaRPr lang="zh-CN" altLang="en-US" b="1" i="0" u="none" strike="noStrike" kern="100" baseline="0" smtClean="0">
              <a:latin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1" y="2098543"/>
            <a:ext cx="3745064" cy="34524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703" y="1056084"/>
            <a:ext cx="7152765" cy="538546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43703" y="6187073"/>
            <a:ext cx="240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Complete placement</a:t>
            </a:r>
            <a:endParaRPr lang="zh-CN" alt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82057" y="5212404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Submodules</a:t>
            </a:r>
            <a:endParaRPr lang="zh-CN" alt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28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smtClean="0">
                <a:latin typeface="Calibri Light" panose="020F0302020204030204" pitchFamily="34" charset="0"/>
              </a:rPr>
              <a:t>Layers</a:t>
            </a:r>
            <a:endParaRPr lang="zh-CN" altLang="en-US" b="1" i="0" u="none" strike="noStrike" kern="100" baseline="0" smtClean="0">
              <a:latin typeface="Calibri Light" panose="020F03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73" y="3991588"/>
            <a:ext cx="3735427" cy="2671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13" y="1005788"/>
            <a:ext cx="3743691" cy="26711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188" y="3991589"/>
            <a:ext cx="3812866" cy="2671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49" y="1010715"/>
            <a:ext cx="3774653" cy="267110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95896" y="3648181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endParaRPr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19984" y="3648110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MidLayer1</a:t>
            </a:r>
            <a:endParaRPr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19573" y="3691526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</a:t>
            </a:r>
            <a:endParaRPr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60702" y="3652695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MidLayer2</a:t>
            </a:r>
            <a:endParaRPr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00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Updates &gt;</a:t>
            </a:r>
            <a:r>
              <a:rPr lang="en-US" altLang="zh-CN" b="1" i="0" u="none" strike="noStrike" kern="100" dirty="0" smtClean="0">
                <a:latin typeface="Calibri Light" panose="020F0302020204030204" pitchFamily="34" charset="0"/>
              </a:rPr>
              <a:t> New revision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5 V reference dropout </a:t>
            </a:r>
          </a:p>
          <a:p>
            <a:pPr marL="457200" lvl="1" indent="0">
              <a:buNone/>
            </a:pPr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→</a:t>
            </a:r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 use DC input</a:t>
            </a:r>
          </a:p>
          <a:p>
            <a:pPr lvl="0"/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IOVDD noise </a:t>
            </a:r>
          </a:p>
          <a:p>
            <a:pPr marL="457200" lvl="1" indent="0">
              <a:buNone/>
            </a:pPr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→ separate supplies through a new power stage</a:t>
            </a:r>
            <a:endParaRPr lang="en-US" altLang="zh-CN" b="0" i="0" u="none" strike="noStrike" kern="100" baseline="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  <a:p>
            <a:pPr lv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Noise introduced by jumpers </a:t>
            </a:r>
          </a:p>
          <a:p>
            <a:pPr marL="457200" lvl="1" indent="0">
              <a:buNone/>
            </a:pPr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→</a:t>
            </a:r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 no gain selection on input buffers</a:t>
            </a:r>
          </a:p>
          <a:p>
            <a:pPr lv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Increased precision on temperature measurement </a:t>
            </a:r>
          </a:p>
          <a:p>
            <a:pPr marL="457200" lvl="1" indent="0">
              <a:buNone/>
            </a:pPr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→</a:t>
            </a:r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 voltage divider on the sensor voltage to center the dynamic</a:t>
            </a:r>
            <a:r>
              <a:rPr lang="en-US" altLang="zh-CN" b="0" i="0" u="none" strike="noStrike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 in [0; 1.1] V</a:t>
            </a:r>
            <a:endParaRPr lang="en-US" altLang="zh-CN" b="0" i="0" u="none" strike="noStrike" kern="100" baseline="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6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Serial interface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Only 8N1 or 8N2 mode on </a:t>
            </a:r>
            <a:r>
              <a:rPr lang="en-US" altLang="zh-CN" b="0" i="0" u="none" strike="noStrike" baseline="0" dirty="0" err="1" smtClean="0">
                <a:latin typeface="Calibri Light" panose="020F0302020204030204" pitchFamily="34" charset="0"/>
              </a:rPr>
              <a:t>Arduino</a:t>
            </a:r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 UNO</a:t>
            </a:r>
          </a:p>
          <a:p>
            <a:pPr lv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Samples are 16 bits</a:t>
            </a:r>
            <a:r>
              <a:rPr lang="zh-CN" altLang="en-US" b="0" i="0" u="none" strike="noStrike" baseline="0" dirty="0" smtClean="0">
                <a:latin typeface="Calibri Light" panose="020F0302020204030204" pitchFamily="34" charset="0"/>
              </a:rPr>
              <a:t> </a:t>
            </a:r>
            <a:endParaRPr lang="en-US" altLang="zh-CN" b="0" i="0" u="none" strike="noStrike" baseline="0" dirty="0" smtClean="0">
              <a:latin typeface="Calibri Light" panose="020F0302020204030204" pitchFamily="34" charset="0"/>
            </a:endParaRPr>
          </a:p>
          <a:p>
            <a:pPr marL="457200" lvl="1" indent="0">
              <a:buNone/>
            </a:pPr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→</a:t>
            </a:r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 must be decomposed in 8 bit frames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Each sample becomes two packets </a:t>
            </a:r>
          </a:p>
          <a:p>
            <a:pPr marL="457200" lvl="1" indent="0">
              <a:buNone/>
            </a:pPr>
            <a:r>
              <a:rPr lang="en-US" altLang="zh-CN" kern="100" dirty="0">
                <a:latin typeface="Calibri Light" panose="020F0302020204030204" pitchFamily="34" charset="0"/>
                <a:ea typeface="黑体" panose="02010609060101010101" pitchFamily="49" charset="-122"/>
              </a:rPr>
              <a:t>→</a:t>
            </a:r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 2 x (start + payload + stop)</a:t>
            </a:r>
            <a:r>
              <a:rPr lang="zh-CN" altLang="en-US" b="0" i="0" u="none" strike="noStrike" baseline="0" dirty="0" smtClean="0">
                <a:latin typeface="Calibri Light" panose="020F0302020204030204" pitchFamily="34" charset="0"/>
              </a:rPr>
              <a:t> </a:t>
            </a:r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= 20 bit in total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250 </a:t>
            </a:r>
            <a:r>
              <a:rPr lang="en-US" altLang="zh-CN" b="0" i="0" u="none" strike="noStrike" baseline="0" dirty="0" err="1" smtClean="0">
                <a:latin typeface="Calibri Light" panose="020F0302020204030204" pitchFamily="34" charset="0"/>
              </a:rPr>
              <a:t>ksps</a:t>
            </a:r>
            <a:r>
              <a:rPr lang="zh-CN" altLang="en-US" b="0" i="0" u="none" strike="noStrike" baseline="0" dirty="0" smtClean="0">
                <a:latin typeface="Calibri Light" panose="020F0302020204030204" pitchFamily="34" charset="0"/>
              </a:rPr>
              <a:t> </a:t>
            </a:r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sampling rate </a:t>
            </a:r>
          </a:p>
          <a:p>
            <a:pPr marL="457200" lvl="1" indent="0">
              <a:buNone/>
            </a:pPr>
            <a:r>
              <a:rPr lang="en-US" altLang="zh-CN" kern="100" dirty="0">
                <a:latin typeface="Calibri Light" panose="020F0302020204030204" pitchFamily="34" charset="0"/>
                <a:ea typeface="黑体" panose="02010609060101010101" pitchFamily="49" charset="-122"/>
              </a:rPr>
              <a:t>→</a:t>
            </a:r>
            <a:r>
              <a:rPr lang="zh-CN" altLang="en-US" b="0" i="0" u="none" strike="noStrike" baseline="0" dirty="0" smtClean="0">
                <a:latin typeface="Calibri Light" panose="020F0302020204030204" pitchFamily="34" charset="0"/>
              </a:rPr>
              <a:t> </a:t>
            </a:r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5 </a:t>
            </a:r>
            <a:r>
              <a:rPr lang="en-US" altLang="zh-CN" b="0" i="0" u="none" strike="noStrike" baseline="0" dirty="0" err="1" smtClean="0">
                <a:latin typeface="Calibri Light" panose="020F0302020204030204" pitchFamily="34" charset="0"/>
              </a:rPr>
              <a:t>Mbaud</a:t>
            </a:r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 required</a:t>
            </a:r>
            <a:r>
              <a:rPr lang="zh-CN" altLang="en-US" b="0" i="0" u="none" strike="noStrike" baseline="0" dirty="0" smtClean="0">
                <a:latin typeface="Calibri Light" panose="020F0302020204030204" pitchFamily="34" charset="0"/>
              </a:rPr>
              <a:t> 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BUT reliable communication only up to 1 </a:t>
            </a:r>
            <a:r>
              <a:rPr lang="en-US" altLang="zh-CN" b="0" i="0" u="none" strike="noStrike" baseline="0" dirty="0" err="1" smtClean="0">
                <a:latin typeface="Calibri Light" panose="020F0302020204030204" pitchFamily="34" charset="0"/>
              </a:rPr>
              <a:t>Mbaud</a:t>
            </a:r>
            <a:endParaRPr lang="zh-CN" altLang="en-US" b="0" i="0" u="none" strike="noStrike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74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kern="100" dirty="0" smtClean="0">
                <a:latin typeface="Calibri Light" panose="020F0302020204030204" pitchFamily="34" charset="0"/>
              </a:rPr>
              <a:t>S</a:t>
            </a:r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olution</a:t>
            </a:r>
            <a:r>
              <a:rPr lang="zh-CN" altLang="en-US" b="1" i="0" u="none" strike="noStrike" kern="100" baseline="0" dirty="0" smtClean="0">
                <a:latin typeface="Calibri Light" panose="020F0302020204030204" pitchFamily="34" charset="0"/>
              </a:rPr>
              <a:t> </a:t>
            </a:r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(1)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</a:rPr>
              <a:t>Common platform managing the devices</a:t>
            </a:r>
          </a:p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</a:rPr>
              <a:t>Intuitive graphical interface</a:t>
            </a:r>
          </a:p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</a:rPr>
              <a:t>Most widely used acquisition parameters</a:t>
            </a:r>
          </a:p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</a:rPr>
              <a:t>Implemented as a </a:t>
            </a:r>
            <a:r>
              <a:rPr lang="en-US" altLang="zh-CN" b="0" i="0" u="none" strike="noStrike" kern="100" baseline="0" dirty="0" err="1" smtClean="0">
                <a:latin typeface="Calibri Light" panose="020F0302020204030204" pitchFamily="34" charset="0"/>
              </a:rPr>
              <a:t>LabVIEW</a:t>
            </a:r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</a:rPr>
              <a:t> software</a:t>
            </a:r>
          </a:p>
          <a:p>
            <a:pPr lvl="1"/>
            <a:r>
              <a:rPr lang="en-US" altLang="zh-CN" b="1" u="sng" kern="100" dirty="0" smtClean="0">
                <a:latin typeface="Calibri Light" panose="020F0302020204030204" pitchFamily="34" charset="0"/>
              </a:rPr>
              <a:t>Continuous Acquisition Framework</a:t>
            </a:r>
            <a:endParaRPr lang="zh-CN" altLang="en-US" b="1" i="0" u="sng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96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smtClean="0">
                <a:latin typeface="Calibri Light" panose="020F0302020204030204" pitchFamily="34" charset="0"/>
              </a:rPr>
              <a:t>Communication reliability</a:t>
            </a:r>
            <a:endParaRPr lang="zh-CN" altLang="en-US" b="1" i="0" u="none" strike="noStrike" kern="100" baseline="0" smtClean="0">
              <a:latin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6" y="1619057"/>
            <a:ext cx="5815788" cy="3866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86" y="1619057"/>
            <a:ext cx="5815787" cy="38793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81989" y="5159890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zh-CN" sz="16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Mbaud</a:t>
            </a:r>
            <a:endParaRPr lang="zh-CN" alt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13688" y="5154036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zh-CN" sz="16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Mbaud</a:t>
            </a:r>
            <a:endParaRPr lang="zh-CN" alt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2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smtClean="0">
                <a:latin typeface="Calibri Light" panose="020F0302020204030204" pitchFamily="34" charset="0"/>
              </a:rPr>
              <a:t>The culprit</a:t>
            </a:r>
            <a:endParaRPr lang="zh-CN" altLang="en-US" b="1" i="0" u="none" strike="noStrike" kern="100" baseline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72540"/>
            <a:ext cx="5883234" cy="4704423"/>
          </a:xfrm>
        </p:spPr>
        <p:txBody>
          <a:bodyPr/>
          <a:lstStyle/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ATMega16U2</a:t>
            </a:r>
          </a:p>
          <a:p>
            <a:pPr marR="0" lvl="0" rtl="0"/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Manages the serial to USB conversion</a:t>
            </a:r>
          </a:p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Has</a:t>
            </a:r>
            <a:r>
              <a:rPr lang="en-US" altLang="zh-CN" b="0" i="0" u="none" strike="noStrike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 hardware USB peripheral</a:t>
            </a:r>
          </a:p>
          <a:p>
            <a:pPr lvl="1"/>
            <a:r>
              <a:rPr lang="en-US" altLang="zh-CN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But</a:t>
            </a:r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 a lot of software is involved</a:t>
            </a:r>
          </a:p>
          <a:p>
            <a:pPr marL="914400" lvl="2" indent="0">
              <a:buNone/>
            </a:pPr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(https</a:t>
            </a:r>
            <a:r>
              <a:rPr lang="en-US" altLang="zh-CN" kern="100" dirty="0">
                <a:latin typeface="Calibri Light" panose="020F0302020204030204" pitchFamily="34" charset="0"/>
                <a:ea typeface="黑体" panose="02010609060101010101" pitchFamily="49" charset="-122"/>
              </a:rPr>
              <a:t>://</a:t>
            </a:r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github.com/arduino/)</a:t>
            </a:r>
          </a:p>
          <a:p>
            <a:pPr lvl="1"/>
            <a:endParaRPr lang="en-US" altLang="zh-CN" kern="100" dirty="0">
              <a:latin typeface="Calibri Light" panose="020F0302020204030204" pitchFamily="34" charset="0"/>
              <a:ea typeface="黑体" panose="02010609060101010101" pitchFamily="49" charset="-122"/>
            </a:endParaRPr>
          </a:p>
          <a:p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Specialized firmware?</a:t>
            </a:r>
          </a:p>
          <a:p>
            <a:pPr lvl="1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Or may be just a buffer overrun?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456" b="90792" l="749" r="98824">
                        <a14:foregroundMark x1="12086" y1="49679" x2="12086" y2="49679"/>
                        <a14:foregroundMark x1="5134" y1="53854" x2="5134" y2="53854"/>
                        <a14:foregroundMark x1="2353" y1="55032" x2="2353" y2="55032"/>
                        <a14:foregroundMark x1="6845" y1="62527" x2="6845" y2="62527"/>
                        <a14:foregroundMark x1="3636" y1="58137" x2="3636" y2="58137"/>
                        <a14:foregroundMark x1="3422" y1="59957" x2="3422" y2="59957"/>
                        <a14:foregroundMark x1="5882" y1="63169" x2="5882" y2="63169"/>
                        <a14:foregroundMark x1="48021" y1="39615" x2="48021" y2="39615"/>
                        <a14:foregroundMark x1="55187" y1="65739" x2="55187" y2="65739"/>
                        <a14:foregroundMark x1="62674" y1="59957" x2="62674" y2="59957"/>
                        <a14:foregroundMark x1="71444" y1="35546" x2="71444" y2="35546"/>
                        <a14:foregroundMark x1="68984" y1="34368" x2="68984" y2="34368"/>
                        <a14:foregroundMark x1="7701" y1="64775" x2="7701" y2="64775"/>
                        <a14:foregroundMark x1="9198" y1="65953" x2="9198" y2="65953"/>
                        <a14:foregroundMark x1="92834" y1="44754" x2="92834" y2="44754"/>
                        <a14:backgroundMark x1="19144" y1="70021" x2="19144" y2="70021"/>
                        <a14:backgroundMark x1="20107" y1="71627" x2="20107" y2="71627"/>
                        <a14:backgroundMark x1="21070" y1="70236" x2="21070" y2="702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9" b="4551"/>
          <a:stretch/>
        </p:blipFill>
        <p:spPr>
          <a:xfrm>
            <a:off x="6119508" y="1082601"/>
            <a:ext cx="6072492" cy="54843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670800" y="3492500"/>
            <a:ext cx="635000" cy="558800"/>
          </a:xfrm>
          <a:prstGeom prst="ellipse">
            <a:avLst/>
          </a:prstGeom>
          <a:noFill/>
          <a:ln w="571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29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100" baseline="0" dirty="0" smtClean="0">
                <a:latin typeface="Calibri Light" panose="020F0302020204030204" pitchFamily="34" charset="0"/>
              </a:rPr>
              <a:t> </a:t>
            </a:r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Conclusion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</a:rPr>
              <a:t>Both projects will evolve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Real case testing</a:t>
            </a:r>
            <a:r>
              <a:rPr lang="zh-CN" altLang="en-US" b="0" i="0" u="none" strike="noStrike" baseline="0" dirty="0" smtClean="0">
                <a:latin typeface="Calibri Light" panose="020F0302020204030204" pitchFamily="34" charset="0"/>
              </a:rPr>
              <a:t> </a:t>
            </a:r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needed</a:t>
            </a:r>
          </a:p>
          <a:p>
            <a:pPr marR="0" lvl="0" rtl="0"/>
            <a:r>
              <a:rPr lang="en-US" altLang="zh-CN" dirty="0" smtClean="0">
                <a:latin typeface="Calibri Light" panose="020F0302020204030204" pitchFamily="34" charset="0"/>
              </a:rPr>
              <a:t>Basic functionalities already guaranteed</a:t>
            </a:r>
            <a:endParaRPr lang="zh-CN" altLang="en-US" b="0" i="0" u="none" strike="noStrike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92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Questions?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…</a:t>
            </a:r>
          </a:p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35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kern="100" dirty="0" smtClean="0">
                <a:latin typeface="Calibri Light" panose="020F0302020204030204" pitchFamily="34" charset="0"/>
              </a:rPr>
              <a:t>S</a:t>
            </a:r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olution (2)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altLang="zh-CN" kern="100" dirty="0">
                <a:latin typeface="Calibri Light" panose="020F0302020204030204" pitchFamily="34" charset="0"/>
              </a:rPr>
              <a:t>E</a:t>
            </a:r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</a:rPr>
              <a:t>xtension boards can provide extended functionalities</a:t>
            </a:r>
          </a:p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</a:rPr>
              <a:t>Sigma delta ADCs</a:t>
            </a:r>
            <a:r>
              <a:rPr lang="zh-CN" altLang="en-US" b="0" i="0" u="none" strike="noStrike" kern="100" baseline="0" dirty="0" smtClean="0">
                <a:latin typeface="Calibri Light" panose="020F0302020204030204" pitchFamily="34" charset="0"/>
              </a:rPr>
              <a:t> </a:t>
            </a:r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</a:rPr>
              <a:t>allow to measure with up to 22 bits of resolution</a:t>
            </a:r>
          </a:p>
          <a:p>
            <a:pPr marR="0" lvl="0" rtl="0"/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</a:rPr>
              <a:t>PCB designed to improve </a:t>
            </a:r>
            <a:r>
              <a:rPr lang="en-US" altLang="zh-CN" b="0" i="0" u="none" strike="noStrike" kern="100" baseline="0" dirty="0" err="1" smtClean="0">
                <a:latin typeface="Calibri Light" panose="020F0302020204030204" pitchFamily="34" charset="0"/>
              </a:rPr>
              <a:t>Arduino</a:t>
            </a:r>
            <a:r>
              <a:rPr lang="en-US" altLang="zh-CN" b="0" i="0" u="none" strike="noStrike" kern="100" baseline="0" dirty="0" smtClean="0">
                <a:latin typeface="Calibri Light" panose="020F0302020204030204" pitchFamily="34" charset="0"/>
              </a:rPr>
              <a:t> microcontroller</a:t>
            </a:r>
            <a:r>
              <a:rPr lang="en-US" altLang="zh-CN" b="0" i="0" u="none" strike="noStrike" kern="100" dirty="0" smtClean="0">
                <a:latin typeface="Calibri Light" panose="020F0302020204030204" pitchFamily="34" charset="0"/>
              </a:rPr>
              <a:t> boards</a:t>
            </a:r>
          </a:p>
          <a:p>
            <a:pPr lvl="1"/>
            <a:r>
              <a:rPr lang="en-US" altLang="zh-CN" b="1" u="sng" kern="100" baseline="0" dirty="0" err="1" smtClean="0">
                <a:latin typeface="Calibri Light" panose="020F0302020204030204" pitchFamily="34" charset="0"/>
                <a:ea typeface="黑体" panose="02010609060101010101" pitchFamily="49" charset="-122"/>
              </a:rPr>
              <a:t>Arduino</a:t>
            </a:r>
            <a:r>
              <a:rPr lang="en-US" altLang="zh-CN" b="1" u="sng" kern="100" baseline="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 Measurement Shield</a:t>
            </a:r>
            <a:endParaRPr lang="zh-CN" altLang="en-US" b="1" i="0" u="sng" strike="noStrike" kern="100" baseline="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50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Continuous acquisition framework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23803"/>
            <a:ext cx="4453128" cy="4253160"/>
          </a:xfrm>
        </p:spPr>
        <p:txBody>
          <a:bodyPr/>
          <a:lstStyle/>
          <a:p>
            <a:pPr lvl="0"/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Forked from a National Instruments’ sample project</a:t>
            </a:r>
          </a:p>
          <a:p>
            <a:pPr lvl="0"/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New devices and functionalities have been added</a:t>
            </a:r>
            <a:endParaRPr lang="zh-CN" altLang="en-US" kern="100" dirty="0">
              <a:latin typeface="Calibri Light" panose="020F0302020204030204" pitchFamily="34" charset="0"/>
              <a:ea typeface="黑体" panose="02010609060101010101" pitchFamily="49" charset="-122"/>
            </a:endParaRPr>
          </a:p>
          <a:p>
            <a:pPr marR="0" lvl="0" rtl="0"/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Some more to come</a:t>
            </a:r>
            <a:endParaRPr lang="en-US" altLang="zh-CN" b="0" i="0" u="none" strike="noStrike" kern="100" baseline="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  <a:p>
            <a:pPr marR="0" lvl="0" rtl="0"/>
            <a:endParaRPr lang="en-US" altLang="zh-CN" b="0" i="0" u="none" strike="noStrike" kern="100" baseline="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11" y="1728730"/>
            <a:ext cx="6511177" cy="38552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Continuous acquisition framework &gt; </a:t>
            </a:r>
            <a:r>
              <a:rPr lang="en-US" altLang="zh-CN" b="1" kern="100" dirty="0" smtClean="0">
                <a:latin typeface="Calibri Light" panose="020F0302020204030204" pitchFamily="34" charset="0"/>
              </a:rPr>
              <a:t>H</a:t>
            </a:r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ierarchy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kern="100" dirty="0">
                <a:latin typeface="Calibri Light" panose="020F0302020204030204" pitchFamily="34" charset="0"/>
                <a:ea typeface="黑体" panose="02010609060101010101" pitchFamily="49" charset="-122"/>
              </a:rPr>
              <a:t>Main.vi</a:t>
            </a:r>
          </a:p>
          <a:p>
            <a:pPr lvl="0"/>
            <a:r>
              <a:rPr lang="en-US" altLang="zh-CN" kern="100" dirty="0">
                <a:latin typeface="Calibri Light" panose="020F0302020204030204" pitchFamily="34" charset="0"/>
                <a:ea typeface="黑体" panose="02010609060101010101" pitchFamily="49" charset="-122"/>
              </a:rPr>
              <a:t>Settings.vi</a:t>
            </a:r>
          </a:p>
          <a:p>
            <a:pPr lvl="0"/>
            <a:r>
              <a:rPr lang="en-US" altLang="zh-CN" kern="100" dirty="0">
                <a:latin typeface="Calibri Light" panose="020F0302020204030204" pitchFamily="34" charset="0"/>
                <a:ea typeface="黑体" panose="02010609060101010101" pitchFamily="49" charset="-122"/>
              </a:rPr>
              <a:t>Acquisition Message Loop.vi</a:t>
            </a:r>
          </a:p>
          <a:p>
            <a:pPr lvl="0"/>
            <a:r>
              <a:rPr lang="en-US" altLang="zh-CN" kern="100" dirty="0" err="1">
                <a:latin typeface="Calibri Light" panose="020F0302020204030204" pitchFamily="34" charset="0"/>
                <a:ea typeface="黑体" panose="02010609060101010101" pitchFamily="49" charset="-122"/>
              </a:rPr>
              <a:t>Keithley</a:t>
            </a:r>
            <a:r>
              <a:rPr lang="en-US" altLang="zh-CN" kern="100" dirty="0">
                <a:latin typeface="Calibri Light" panose="020F0302020204030204" pitchFamily="34" charset="0"/>
                <a:ea typeface="黑体" panose="02010609060101010101" pitchFamily="49" charset="-122"/>
              </a:rPr>
              <a:t> DMM 7510</a:t>
            </a:r>
          </a:p>
          <a:p>
            <a:pPr lvl="0"/>
            <a:r>
              <a:rPr lang="en-US" altLang="zh-CN" kern="100" dirty="0" err="1">
                <a:latin typeface="Calibri Light" panose="020F0302020204030204" pitchFamily="34" charset="0"/>
                <a:ea typeface="黑体" panose="02010609060101010101" pitchFamily="49" charset="-122"/>
              </a:rPr>
              <a:t>PicoTech</a:t>
            </a:r>
            <a:r>
              <a:rPr lang="en-US" altLang="zh-CN" kern="100" dirty="0">
                <a:latin typeface="Calibri Light" panose="020F0302020204030204" pitchFamily="34" charset="0"/>
                <a:ea typeface="黑体" panose="02010609060101010101" pitchFamily="49" charset="-122"/>
              </a:rPr>
              <a:t> </a:t>
            </a:r>
            <a:r>
              <a:rPr lang="en-US" altLang="zh-CN" kern="100" dirty="0" err="1">
                <a:latin typeface="Calibri Light" panose="020F0302020204030204" pitchFamily="34" charset="0"/>
                <a:ea typeface="黑体" panose="02010609060101010101" pitchFamily="49" charset="-122"/>
              </a:rPr>
              <a:t>PicoScope</a:t>
            </a:r>
            <a:r>
              <a:rPr lang="en-US" altLang="zh-CN" kern="100" dirty="0">
                <a:latin typeface="Calibri Light" panose="020F0302020204030204" pitchFamily="34" charset="0"/>
                <a:ea typeface="黑体" panose="02010609060101010101" pitchFamily="49" charset="-122"/>
              </a:rPr>
              <a:t> </a:t>
            </a:r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2000a series</a:t>
            </a:r>
          </a:p>
          <a:p>
            <a:pPr lvl="0"/>
            <a:r>
              <a:rPr lang="en-US" altLang="zh-CN" kern="100" dirty="0" smtClean="0">
                <a:latin typeface="Calibri Light" panose="020F0302020204030204" pitchFamily="34" charset="0"/>
                <a:ea typeface="黑体" panose="02010609060101010101" pitchFamily="49" charset="-122"/>
              </a:rPr>
              <a:t>and many more files…</a:t>
            </a:r>
            <a:endParaRPr lang="zh-CN" altLang="en-US" kern="100" dirty="0">
              <a:latin typeface="Calibri Light" panose="020F0302020204030204" pitchFamily="34" charset="0"/>
              <a:ea typeface="黑体" panose="02010609060101010101" pitchFamily="49" charset="-122"/>
            </a:endParaRPr>
          </a:p>
          <a:p>
            <a:pPr marR="0" lvl="0" rtl="0"/>
            <a:endParaRPr lang="en-US" altLang="zh-CN" b="0" i="0" u="none" strike="noStrike" kern="100" baseline="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  <a:p>
            <a:pPr marR="0" lvl="0" rtl="0"/>
            <a:endParaRPr lang="en-US" altLang="zh-CN" b="0" i="0" u="none" strike="noStrike" kern="100" baseline="0" dirty="0" smtClean="0">
              <a:latin typeface="Calibri Light" panose="020F0302020204030204" pitchFamily="34" charset="0"/>
              <a:ea typeface="黑体" panose="02010609060101010101" pitchFamily="49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9" t="13333" r="7023" b="5601"/>
          <a:stretch/>
        </p:blipFill>
        <p:spPr>
          <a:xfrm>
            <a:off x="7278624" y="979360"/>
            <a:ext cx="3291840" cy="55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4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kern="100" dirty="0" smtClean="0">
                <a:latin typeface="Calibri Light" panose="020F0302020204030204" pitchFamily="34" charset="0"/>
              </a:rPr>
              <a:t>Main.vi &gt;</a:t>
            </a:r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 Block Diagram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1346304"/>
            <a:ext cx="8813800" cy="472802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96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100" baseline="0" dirty="0" smtClean="0">
                <a:latin typeface="Calibri Light" panose="020F0302020204030204" pitchFamily="34" charset="0"/>
              </a:rPr>
              <a:t>Main.vi &gt; Abstract View</a:t>
            </a:r>
            <a:endParaRPr lang="zh-CN" altLang="en-US" b="1" i="0" u="none" strike="noStrike" kern="100" baseline="0" dirty="0" smtClean="0">
              <a:latin typeface="Calibri Light" panose="020F03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Event Handling</a:t>
            </a:r>
            <a:r>
              <a:rPr lang="zh-CN" altLang="en-US" b="0" i="0" u="none" strike="noStrike" baseline="0" dirty="0" smtClean="0">
                <a:latin typeface="Calibri Light" panose="020F0302020204030204" pitchFamily="34" charset="0"/>
              </a:rPr>
              <a:t> </a:t>
            </a:r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loop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UI Message</a:t>
            </a:r>
            <a:r>
              <a:rPr lang="zh-CN" altLang="en-US" b="0" i="0" u="none" strike="noStrike" baseline="0" dirty="0" smtClean="0">
                <a:latin typeface="Calibri Light" panose="020F0302020204030204" pitchFamily="34" charset="0"/>
              </a:rPr>
              <a:t> </a:t>
            </a:r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loop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Acquisition Message</a:t>
            </a:r>
            <a:r>
              <a:rPr lang="zh-CN" altLang="en-US" b="0" i="0" u="none" strike="noStrike" baseline="0" dirty="0" smtClean="0">
                <a:latin typeface="Calibri Light" panose="020F0302020204030204" pitchFamily="34" charset="0"/>
              </a:rPr>
              <a:t> </a:t>
            </a:r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loop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Logging Message</a:t>
            </a:r>
            <a:r>
              <a:rPr lang="zh-CN" altLang="en-US" b="0" i="0" u="none" strike="noStrike" baseline="0" dirty="0" smtClean="0">
                <a:latin typeface="Calibri Light" panose="020F0302020204030204" pitchFamily="34" charset="0"/>
              </a:rPr>
              <a:t> </a:t>
            </a:r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loop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Data Display</a:t>
            </a:r>
            <a:r>
              <a:rPr lang="zh-CN" altLang="en-US" b="0" i="0" u="none" strike="noStrike" baseline="0" dirty="0" smtClean="0">
                <a:latin typeface="Calibri Light" panose="020F0302020204030204" pitchFamily="34" charset="0"/>
              </a:rPr>
              <a:t> </a:t>
            </a:r>
            <a:r>
              <a:rPr lang="en-US" altLang="zh-CN" b="0" i="0" u="none" strike="noStrike" baseline="0" dirty="0" smtClean="0">
                <a:latin typeface="Calibri Light" panose="020F0302020204030204" pitchFamily="34" charset="0"/>
              </a:rPr>
              <a:t>loop</a:t>
            </a:r>
            <a:endParaRPr lang="zh-CN" altLang="en-US" b="0" i="0" u="none" strike="noStrike" baseline="0" dirty="0" smtClean="0">
              <a:latin typeface="Calibri Light" panose="020F030202020403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097712" y="1536928"/>
            <a:ext cx="1707850" cy="4640035"/>
            <a:chOff x="0" y="0"/>
            <a:chExt cx="1091402" cy="3318282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081377" cy="5963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kern="10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Event Handling Loop</a:t>
              </a:r>
              <a:endParaRPr 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0" y="680483"/>
              <a:ext cx="1081377" cy="5963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kern="10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UI Message</a:t>
              </a:r>
              <a:endParaRPr 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200" kern="10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Loop</a:t>
              </a:r>
              <a:endParaRPr 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0" y="1360967"/>
              <a:ext cx="1081377" cy="5963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kern="10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Acquisition Message Loop</a:t>
              </a:r>
              <a:endParaRPr 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632" y="2041451"/>
              <a:ext cx="1080770" cy="596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kern="10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Logging Message Loop</a:t>
              </a:r>
              <a:endParaRPr 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0" y="2721934"/>
              <a:ext cx="1081377" cy="5963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kern="10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Data Display Loop</a:t>
              </a:r>
              <a:endParaRPr 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810505" y="3837507"/>
            <a:ext cx="784757" cy="2001516"/>
            <a:chOff x="0" y="47590"/>
            <a:chExt cx="501499" cy="1431367"/>
          </a:xfrm>
        </p:grpSpPr>
        <p:grpSp>
          <p:nvGrpSpPr>
            <p:cNvPr id="19" name="Group 18"/>
            <p:cNvGrpSpPr/>
            <p:nvPr/>
          </p:nvGrpSpPr>
          <p:grpSpPr>
            <a:xfrm>
              <a:off x="0" y="48915"/>
              <a:ext cx="318576" cy="966071"/>
              <a:chOff x="0" y="48915"/>
              <a:chExt cx="318576" cy="966071"/>
            </a:xfrm>
          </p:grpSpPr>
          <p:sp>
            <p:nvSpPr>
              <p:cNvPr id="24" name="U-Turn Arrow 23"/>
              <p:cNvSpPr/>
              <p:nvPr/>
            </p:nvSpPr>
            <p:spPr>
              <a:xfrm rot="5400000">
                <a:off x="-297243" y="346158"/>
                <a:ext cx="783220" cy="188733"/>
              </a:xfrm>
              <a:prstGeom prst="utur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5" name="Text Box 2"/>
              <p:cNvSpPr txBox="1">
                <a:spLocks noChangeArrowheads="1"/>
              </p:cNvSpPr>
              <p:nvPr/>
            </p:nvSpPr>
            <p:spPr bwMode="auto">
              <a:xfrm rot="5400000">
                <a:off x="-233239" y="463171"/>
                <a:ext cx="850265" cy="253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Data queue</a:t>
                </a:r>
                <a:endParaRPr lang="zh-CN" sz="11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0197" y="47590"/>
              <a:ext cx="491302" cy="1431367"/>
              <a:chOff x="0" y="0"/>
              <a:chExt cx="491302" cy="1431367"/>
            </a:xfrm>
          </p:grpSpPr>
          <p:sp>
            <p:nvSpPr>
              <p:cNvPr id="21" name="Bent Arrow 20"/>
              <p:cNvSpPr/>
              <p:nvPr/>
            </p:nvSpPr>
            <p:spPr>
              <a:xfrm rot="10800000">
                <a:off x="7625" y="588722"/>
                <a:ext cx="341630" cy="842645"/>
              </a:xfrm>
              <a:prstGeom prst="bentArrow">
                <a:avLst>
                  <a:gd name="adj1" fmla="val 12724"/>
                  <a:gd name="adj2" fmla="val 14647"/>
                  <a:gd name="adj3" fmla="val 19641"/>
                  <a:gd name="adj4" fmla="val 43750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2" name="Bent Arrow 21"/>
              <p:cNvSpPr/>
              <p:nvPr/>
            </p:nvSpPr>
            <p:spPr>
              <a:xfrm rot="5400000">
                <a:off x="-497282" y="497282"/>
                <a:ext cx="1343814" cy="349250"/>
              </a:xfrm>
              <a:prstGeom prst="bentArrow">
                <a:avLst>
                  <a:gd name="adj1" fmla="val 12724"/>
                  <a:gd name="adj2" fmla="val 6593"/>
                  <a:gd name="adj3" fmla="val 19641"/>
                  <a:gd name="adj4" fmla="val 43750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3" name="Text Box 2"/>
              <p:cNvSpPr txBox="1">
                <a:spLocks noChangeArrowheads="1"/>
              </p:cNvSpPr>
              <p:nvPr/>
            </p:nvSpPr>
            <p:spPr bwMode="auto">
              <a:xfrm rot="5400000">
                <a:off x="-103693" y="541014"/>
                <a:ext cx="936625" cy="253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Data </a:t>
                </a:r>
                <a:r>
                  <a:rPr lang="en-US" sz="1000" kern="100" dirty="0" err="1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notifier</a:t>
                </a:r>
                <a:endParaRPr lang="zh-CN" sz="105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8837101" y="1883915"/>
            <a:ext cx="506107" cy="1209507"/>
            <a:chOff x="0" y="0"/>
            <a:chExt cx="323428" cy="864969"/>
          </a:xfrm>
        </p:grpSpPr>
        <p:sp>
          <p:nvSpPr>
            <p:cNvPr id="17" name="U-Turn Arrow 16"/>
            <p:cNvSpPr/>
            <p:nvPr/>
          </p:nvSpPr>
          <p:spPr>
            <a:xfrm rot="5400000">
              <a:off x="-297353" y="297353"/>
              <a:ext cx="783220" cy="188514"/>
            </a:xfrm>
            <a:prstGeom prst="utur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Text Box 2"/>
            <p:cNvSpPr txBox="1">
              <a:spLocks noChangeArrowheads="1"/>
            </p:cNvSpPr>
            <p:nvPr/>
          </p:nvSpPr>
          <p:spPr bwMode="auto">
            <a:xfrm rot="5400000">
              <a:off x="-228240" y="313301"/>
              <a:ext cx="850265" cy="2530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UI queue</a:t>
              </a:r>
              <a:endParaRPr lang="zh-CN" sz="105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6305146" y="2373502"/>
            <a:ext cx="759059" cy="2003933"/>
            <a:chOff x="0" y="-318778"/>
            <a:chExt cx="450930" cy="1433096"/>
          </a:xfrm>
        </p:grpSpPr>
        <p:sp>
          <p:nvSpPr>
            <p:cNvPr id="14" name="Bent Arrow 13"/>
            <p:cNvSpPr/>
            <p:nvPr/>
          </p:nvSpPr>
          <p:spPr>
            <a:xfrm rot="10800000">
              <a:off x="0" y="250971"/>
              <a:ext cx="193675" cy="533400"/>
            </a:xfrm>
            <a:prstGeom prst="bentArrow">
              <a:avLst>
                <a:gd name="adj1" fmla="val 19744"/>
                <a:gd name="adj2" fmla="val 23422"/>
                <a:gd name="adj3" fmla="val 19641"/>
                <a:gd name="adj4" fmla="val 4375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5" name="Bent Arrow 14"/>
            <p:cNvSpPr/>
            <p:nvPr/>
          </p:nvSpPr>
          <p:spPr>
            <a:xfrm rot="10800000" flipV="1">
              <a:off x="0" y="3321"/>
              <a:ext cx="193675" cy="465455"/>
            </a:xfrm>
            <a:prstGeom prst="bentArrow">
              <a:avLst>
                <a:gd name="adj1" fmla="val 19744"/>
                <a:gd name="adj2" fmla="val 23422"/>
                <a:gd name="adj3" fmla="val 19641"/>
                <a:gd name="adj4" fmla="val 4375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6" name="Text Box 2"/>
            <p:cNvSpPr txBox="1">
              <a:spLocks noChangeArrowheads="1"/>
            </p:cNvSpPr>
            <p:nvPr/>
          </p:nvSpPr>
          <p:spPr bwMode="auto">
            <a:xfrm rot="5400000">
              <a:off x="-475895" y="187492"/>
              <a:ext cx="1433096" cy="420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Acquisition</a:t>
              </a:r>
              <a:endParaRPr lang="zh-CN" sz="105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0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rPr>
                <a:t> and UI queue</a:t>
              </a:r>
              <a:endParaRPr lang="zh-CN" sz="105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73224" y="2796543"/>
            <a:ext cx="1341568" cy="2047613"/>
            <a:chOff x="1" y="0"/>
            <a:chExt cx="857329" cy="1464333"/>
          </a:xfrm>
        </p:grpSpPr>
        <p:sp>
          <p:nvSpPr>
            <p:cNvPr id="10" name="Bent Arrow 9"/>
            <p:cNvSpPr/>
            <p:nvPr/>
          </p:nvSpPr>
          <p:spPr>
            <a:xfrm rot="10800000" flipH="1" flipV="1">
              <a:off x="285538" y="50988"/>
              <a:ext cx="537497" cy="436880"/>
            </a:xfrm>
            <a:prstGeom prst="bentArrow">
              <a:avLst>
                <a:gd name="adj1" fmla="val 10008"/>
                <a:gd name="adj2" fmla="val 5004"/>
                <a:gd name="adj3" fmla="val 15548"/>
                <a:gd name="adj4" fmla="val 45309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" y="0"/>
              <a:ext cx="857329" cy="1464333"/>
              <a:chOff x="1" y="0"/>
              <a:chExt cx="857329" cy="1464333"/>
            </a:xfrm>
          </p:grpSpPr>
          <p:sp>
            <p:nvSpPr>
              <p:cNvPr id="13" name="Text Box 2"/>
              <p:cNvSpPr txBox="1">
                <a:spLocks noChangeArrowheads="1"/>
              </p:cNvSpPr>
              <p:nvPr/>
            </p:nvSpPr>
            <p:spPr bwMode="auto">
              <a:xfrm rot="16200000" flipH="1">
                <a:off x="-490346" y="490347"/>
                <a:ext cx="1433096" cy="4524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Logging</a:t>
                </a:r>
                <a:endParaRPr lang="zh-CN" sz="105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en-US" sz="1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and UI queue</a:t>
                </a:r>
                <a:endParaRPr lang="zh-CN" sz="105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2" name="Bent Arrow 11"/>
              <p:cNvSpPr/>
              <p:nvPr/>
            </p:nvSpPr>
            <p:spPr>
              <a:xfrm rot="10800000" flipH="1">
                <a:off x="285830" y="330858"/>
                <a:ext cx="571500" cy="1133475"/>
              </a:xfrm>
              <a:prstGeom prst="bentArrow">
                <a:avLst>
                  <a:gd name="adj1" fmla="val 7035"/>
                  <a:gd name="adj2" fmla="val 9950"/>
                  <a:gd name="adj3" fmla="val 9918"/>
                  <a:gd name="adj4" fmla="val 43750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5473-3574-4029-8A86-D09B72D7CB6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30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</TotalTime>
  <Words>1002</Words>
  <Application>Microsoft Office PowerPoint</Application>
  <PresentationFormat>Widescreen</PresentationFormat>
  <Paragraphs>313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 Unicode MS</vt:lpstr>
      <vt:lpstr>黑体</vt:lpstr>
      <vt:lpstr>宋体</vt:lpstr>
      <vt:lpstr>Arial</vt:lpstr>
      <vt:lpstr>Calibri</vt:lpstr>
      <vt:lpstr>Calibri Light</vt:lpstr>
      <vt:lpstr>Courier New</vt:lpstr>
      <vt:lpstr>Times New Roman</vt:lpstr>
      <vt:lpstr>Office Theme</vt:lpstr>
      <vt:lpstr>Instrumentation Rapid Prototyping using LabVIEW  and  Arduino High-Precision Measurement Shield</vt:lpstr>
      <vt:lpstr>The location</vt:lpstr>
      <vt:lpstr>Some problems</vt:lpstr>
      <vt:lpstr>Solution (1)</vt:lpstr>
      <vt:lpstr>Solution (2)</vt:lpstr>
      <vt:lpstr>Continuous acquisition framework</vt:lpstr>
      <vt:lpstr>Continuous acquisition framework &gt; Hierarchy</vt:lpstr>
      <vt:lpstr>Main.vi &gt; Block Diagram</vt:lpstr>
      <vt:lpstr>Main.vi &gt; Abstract View</vt:lpstr>
      <vt:lpstr>Main.vi &gt; Implementation Details</vt:lpstr>
      <vt:lpstr>Settings Dialogue.vi</vt:lpstr>
      <vt:lpstr>Settings Dialogue.vi &gt; DAQ Value Change Event</vt:lpstr>
      <vt:lpstr>Settings Dialogue.vi &gt; DAQ Value Change (2)</vt:lpstr>
      <vt:lpstr>Settings Dialogue.vi &gt; OK Button Value Change</vt:lpstr>
      <vt:lpstr>Acquisition Message Loop.vi</vt:lpstr>
      <vt:lpstr>DAQ Type 1 &gt; Keithley DMM7510</vt:lpstr>
      <vt:lpstr>DMM7510 &gt; Device specifications</vt:lpstr>
      <vt:lpstr>DMM7510 &gt; SCPI interface</vt:lpstr>
      <vt:lpstr>DMM7510 &gt; Configuration commands</vt:lpstr>
      <vt:lpstr>DMM7510 &gt; Retrieval commands</vt:lpstr>
      <vt:lpstr>DMM7510 &gt; Wrapping pseudocode</vt:lpstr>
      <vt:lpstr>DMM7510 &gt; Extending the framework</vt:lpstr>
      <vt:lpstr>DAQ Type 2 &gt; PicoTech PicoScope 2000a Series</vt:lpstr>
      <vt:lpstr>PS2000a &gt; Device specifications</vt:lpstr>
      <vt:lpstr>PS2000a &gt; LabVIEW streaming example</vt:lpstr>
      <vt:lpstr>PS2000a &gt; Accessing Memory buffers</vt:lpstr>
      <vt:lpstr>PS2000a &gt; Accessing Memory buffers (2)</vt:lpstr>
      <vt:lpstr>PS2000a &gt; Controlling the Timing</vt:lpstr>
      <vt:lpstr>PS2000a &gt; Calibrating the Device</vt:lpstr>
      <vt:lpstr>6 Arduino Measurement Shield PCB Design</vt:lpstr>
      <vt:lpstr>Arduino</vt:lpstr>
      <vt:lpstr>Design objectives</vt:lpstr>
      <vt:lpstr>AD7176-2</vt:lpstr>
      <vt:lpstr>Schematic Diagram – Signal</vt:lpstr>
      <vt:lpstr>Schematic Diagram – Auxiliary</vt:lpstr>
      <vt:lpstr>Placement &amp; routing</vt:lpstr>
      <vt:lpstr>Layers</vt:lpstr>
      <vt:lpstr>Updates &gt; New revision</vt:lpstr>
      <vt:lpstr>Serial interface</vt:lpstr>
      <vt:lpstr>Communication reliability</vt:lpstr>
      <vt:lpstr>The culprit</vt:lpstr>
      <vt:lpstr> Conclusion</vt:lpstr>
      <vt:lpstr>Questions?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Instrumentation Rapid Prototyping using LabVIEW and Arduino High-Precision Measurement Shield</dc:title>
  <dc:creator>Paolino, Carmine</dc:creator>
  <cp:lastModifiedBy>Paolino, Carmine</cp:lastModifiedBy>
  <cp:revision>41</cp:revision>
  <dcterms:created xsi:type="dcterms:W3CDTF">2017-06-14T14:45:42Z</dcterms:created>
  <dcterms:modified xsi:type="dcterms:W3CDTF">2017-06-14T23:46:04Z</dcterms:modified>
</cp:coreProperties>
</file>